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5"/>
    <p:sldMasterId id="2147483690" r:id="rId6"/>
  </p:sldMasterIdLst>
  <p:notesMasterIdLst>
    <p:notesMasterId r:id="rId47"/>
  </p:notesMasterIdLst>
  <p:handoutMasterIdLst>
    <p:handoutMasterId r:id="rId48"/>
  </p:handoutMasterIdLst>
  <p:sldIdLst>
    <p:sldId id="365" r:id="rId7"/>
    <p:sldId id="323" r:id="rId8"/>
    <p:sldId id="324" r:id="rId9"/>
    <p:sldId id="325" r:id="rId10"/>
    <p:sldId id="326" r:id="rId11"/>
    <p:sldId id="327" r:id="rId12"/>
    <p:sldId id="328" r:id="rId13"/>
    <p:sldId id="366" r:id="rId14"/>
    <p:sldId id="330" r:id="rId15"/>
    <p:sldId id="367" r:id="rId16"/>
    <p:sldId id="332" r:id="rId17"/>
    <p:sldId id="333" r:id="rId18"/>
    <p:sldId id="334" r:id="rId19"/>
    <p:sldId id="335" r:id="rId20"/>
    <p:sldId id="336" r:id="rId21"/>
    <p:sldId id="337" r:id="rId22"/>
    <p:sldId id="338" r:id="rId23"/>
    <p:sldId id="339" r:id="rId24"/>
    <p:sldId id="340" r:id="rId25"/>
    <p:sldId id="341" r:id="rId26"/>
    <p:sldId id="342" r:id="rId27"/>
    <p:sldId id="362" r:id="rId28"/>
    <p:sldId id="344" r:id="rId29"/>
    <p:sldId id="345" r:id="rId30"/>
    <p:sldId id="346" r:id="rId31"/>
    <p:sldId id="347" r:id="rId32"/>
    <p:sldId id="368" r:id="rId33"/>
    <p:sldId id="349" r:id="rId34"/>
    <p:sldId id="350" r:id="rId35"/>
    <p:sldId id="351" r:id="rId36"/>
    <p:sldId id="352" r:id="rId37"/>
    <p:sldId id="369" r:id="rId38"/>
    <p:sldId id="354" r:id="rId39"/>
    <p:sldId id="355" r:id="rId40"/>
    <p:sldId id="357" r:id="rId41"/>
    <p:sldId id="358" r:id="rId42"/>
    <p:sldId id="359" r:id="rId43"/>
    <p:sldId id="360" r:id="rId44"/>
    <p:sldId id="364" r:id="rId45"/>
    <p:sldId id="361" r:id="rId46"/>
  </p:sldIdLst>
  <p:sldSz cx="12192000" cy="6858000"/>
  <p:notesSz cx="6997700" cy="9271000"/>
  <p:custDataLst>
    <p:tags r:id="rId4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Untitled Section" id="{7C0CF954-2240-427B-89CF-B9291E6DD4D7}">
          <p14:sldIdLst>
            <p14:sldId id="365"/>
            <p14:sldId id="323"/>
            <p14:sldId id="324"/>
            <p14:sldId id="325"/>
            <p14:sldId id="326"/>
            <p14:sldId id="327"/>
            <p14:sldId id="328"/>
            <p14:sldId id="366"/>
            <p14:sldId id="330"/>
            <p14:sldId id="367"/>
            <p14:sldId id="332"/>
            <p14:sldId id="333"/>
            <p14:sldId id="334"/>
            <p14:sldId id="335"/>
            <p14:sldId id="336"/>
            <p14:sldId id="337"/>
            <p14:sldId id="338"/>
            <p14:sldId id="339"/>
            <p14:sldId id="340"/>
            <p14:sldId id="341"/>
            <p14:sldId id="342"/>
            <p14:sldId id="362"/>
            <p14:sldId id="344"/>
            <p14:sldId id="345"/>
            <p14:sldId id="346"/>
            <p14:sldId id="347"/>
            <p14:sldId id="368"/>
            <p14:sldId id="349"/>
            <p14:sldId id="350"/>
            <p14:sldId id="351"/>
            <p14:sldId id="352"/>
            <p14:sldId id="369"/>
            <p14:sldId id="354"/>
            <p14:sldId id="355"/>
            <p14:sldId id="357"/>
            <p14:sldId id="358"/>
            <p14:sldId id="359"/>
            <p14:sldId id="360"/>
            <p14:sldId id="364"/>
            <p14:sldId id="36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0">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3300"/>
    <a:srgbClr val="777777"/>
    <a:srgbClr val="000066"/>
    <a:srgbClr val="000099"/>
    <a:srgbClr val="0033CC"/>
    <a:srgbClr val="FF00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88" autoAdjust="0"/>
    <p:restoredTop sz="64769" autoAdjust="0"/>
  </p:normalViewPr>
  <p:slideViewPr>
    <p:cSldViewPr>
      <p:cViewPr varScale="1">
        <p:scale>
          <a:sx n="50" d="100"/>
          <a:sy n="50" d="100"/>
        </p:scale>
        <p:origin x="1950" y="54"/>
      </p:cViewPr>
      <p:guideLst>
        <p:guide orient="horz" pos="2160"/>
        <p:guide pos="3840"/>
      </p:guideLst>
    </p:cSldViewPr>
  </p:slideViewPr>
  <p:notesTextViewPr>
    <p:cViewPr>
      <p:scale>
        <a:sx n="3" d="2"/>
        <a:sy n="3" d="2"/>
      </p:scale>
      <p:origin x="0" y="0"/>
    </p:cViewPr>
  </p:notesTextViewPr>
  <p:sorterViewPr>
    <p:cViewPr>
      <p:scale>
        <a:sx n="66" d="100"/>
        <a:sy n="66" d="100"/>
      </p:scale>
      <p:origin x="0" y="1896"/>
    </p:cViewPr>
  </p:sorterViewPr>
  <p:notesViewPr>
    <p:cSldViewPr>
      <p:cViewPr varScale="1">
        <p:scale>
          <a:sx n="51" d="100"/>
          <a:sy n="51" d="100"/>
        </p:scale>
        <p:origin x="2672" y="60"/>
      </p:cViewPr>
      <p:guideLst>
        <p:guide orient="horz" pos="2920"/>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3988" y="0"/>
            <a:ext cx="3032125" cy="463550"/>
          </a:xfrm>
          <a:prstGeom prst="rect">
            <a:avLst/>
          </a:prstGeom>
        </p:spPr>
        <p:txBody>
          <a:bodyPr vert="horz" lIns="91440" tIns="45720" rIns="91440" bIns="45720" rtlCol="0"/>
          <a:lstStyle>
            <a:lvl1pPr algn="r">
              <a:defRPr sz="1200"/>
            </a:lvl1pPr>
          </a:lstStyle>
          <a:p>
            <a:fld id="{3CBDE098-1D77-4550-8B74-48E982066293}" type="datetimeFigureOut">
              <a:rPr lang="en-US" smtClean="0"/>
              <a:pPr/>
              <a:t>10/21/2024</a:t>
            </a:fld>
            <a:endParaRPr lang="en-US"/>
          </a:p>
        </p:txBody>
      </p:sp>
    </p:spTree>
    <p:extLst>
      <p:ext uri="{BB962C8B-B14F-4D97-AF65-F5344CB8AC3E}">
        <p14:creationId xmlns:p14="http://schemas.microsoft.com/office/powerpoint/2010/main" val="3948547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5">
              <a:defRPr sz="1200">
                <a:latin typeface="Arial" charset="0"/>
              </a:defRPr>
            </a:lvl1pPr>
          </a:lstStyle>
          <a:p>
            <a:pPr>
              <a:defRPr/>
            </a:pPr>
            <a:endParaRPr lang="en-US" dirty="0"/>
          </a:p>
        </p:txBody>
      </p:sp>
      <p:sp>
        <p:nvSpPr>
          <p:cNvPr id="41988" name="Rectangle 4"/>
          <p:cNvSpPr>
            <a:spLocks noGrp="1" noRot="1" noChangeAspect="1" noChangeArrowheads="1" noTextEdit="1"/>
          </p:cNvSpPr>
          <p:nvPr>
            <p:ph type="sldImg" idx="2"/>
          </p:nvPr>
        </p:nvSpPr>
        <p:spPr bwMode="auto">
          <a:xfrm>
            <a:off x="409575" y="695325"/>
            <a:ext cx="6178550" cy="347662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0088" y="4403725"/>
            <a:ext cx="5597525" cy="41719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Date Placeholder 2"/>
          <p:cNvSpPr>
            <a:spLocks noGrp="1"/>
          </p:cNvSpPr>
          <p:nvPr>
            <p:ph type="dt" idx="1"/>
          </p:nvPr>
        </p:nvSpPr>
        <p:spPr>
          <a:xfrm>
            <a:off x="3963988" y="0"/>
            <a:ext cx="3032125" cy="465138"/>
          </a:xfrm>
          <a:prstGeom prst="rect">
            <a:avLst/>
          </a:prstGeom>
        </p:spPr>
        <p:txBody>
          <a:bodyPr vert="horz" lIns="91440" tIns="45720" rIns="91440" bIns="45720" rtlCol="0"/>
          <a:lstStyle>
            <a:lvl1pPr algn="r">
              <a:defRPr sz="1200"/>
            </a:lvl1pPr>
          </a:lstStyle>
          <a:p>
            <a:fld id="{27F29EB4-3B00-409A-8B92-FC8911C51144}" type="datetimeFigureOut">
              <a:rPr lang="en-US" smtClean="0"/>
              <a:t>10/21/2024</a:t>
            </a:fld>
            <a:endParaRPr lang="en-US"/>
          </a:p>
        </p:txBody>
      </p:sp>
    </p:spTree>
    <p:extLst>
      <p:ext uri="{BB962C8B-B14F-4D97-AF65-F5344CB8AC3E}">
        <p14:creationId xmlns:p14="http://schemas.microsoft.com/office/powerpoint/2010/main" val="9133715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42900" y="676275"/>
            <a:ext cx="6248400" cy="3514725"/>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a:t>Select Note Pages contain instruction comments to assist with your presentation.</a:t>
            </a:r>
          </a:p>
          <a:p>
            <a:endParaRPr lang="en-US" b="1" dirty="0"/>
          </a:p>
          <a:p>
            <a:r>
              <a:rPr lang="en-US" b="1" dirty="0"/>
              <a:t>This Standard Training Package (STP) is current as </a:t>
            </a:r>
            <a:r>
              <a:rPr lang="en-US" b="1"/>
              <a:t>of </a:t>
            </a:r>
            <a:r>
              <a:rPr lang="en-US" b="1" baseline="0"/>
              <a:t>July </a:t>
            </a:r>
            <a:r>
              <a:rPr lang="en-US" b="1"/>
              <a:t>2022. </a:t>
            </a:r>
            <a:r>
              <a:rPr lang="en-US" sz="1000" b="1" dirty="0"/>
              <a:t>To ensure this is the most current version, please go to https://tjaglcs.army.mil/  and locate the STPs within the "Training" area/box of the </a:t>
            </a:r>
            <a:r>
              <a:rPr lang="en-US" sz="1000" b="1" dirty="0" err="1"/>
              <a:t>tjaglcs</a:t>
            </a:r>
            <a:r>
              <a:rPr lang="en-US" sz="1000" b="1" dirty="0"/>
              <a:t> site.</a:t>
            </a:r>
          </a:p>
        </p:txBody>
      </p:sp>
    </p:spTree>
    <p:extLst>
      <p:ext uri="{BB962C8B-B14F-4D97-AF65-F5344CB8AC3E}">
        <p14:creationId xmlns:p14="http://schemas.microsoft.com/office/powerpoint/2010/main" val="1331781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sldNum" sz="quarter" idx="5"/>
          </p:nvPr>
        </p:nvSpPr>
        <p:spPr>
          <a:xfrm>
            <a:off x="3963988" y="8805863"/>
            <a:ext cx="3032125" cy="463550"/>
          </a:xfrm>
          <a:prstGeom prst="rect">
            <a:avLst/>
          </a:prstGeom>
          <a:noFill/>
        </p:spPr>
        <p:txBody>
          <a:bodyPr/>
          <a:lstStyle/>
          <a:p>
            <a:fld id="{4DFDC1B6-3C5E-46B1-BEB4-425A037135A5}" type="slidenum">
              <a:rPr lang="en-US" smtClean="0"/>
              <a:pPr/>
              <a:t>11</a:t>
            </a:fld>
            <a:endParaRPr lang="en-US" dirty="0"/>
          </a:p>
        </p:txBody>
      </p:sp>
      <p:sp>
        <p:nvSpPr>
          <p:cNvPr id="51203" name="Rectangle 2"/>
          <p:cNvSpPr>
            <a:spLocks noGrp="1" noRot="1" noChangeAspect="1" noChangeArrowheads="1" noTextEdit="1"/>
          </p:cNvSpPr>
          <p:nvPr>
            <p:ph type="sldImg"/>
          </p:nvPr>
        </p:nvSpPr>
        <p:spPr>
          <a:xfrm>
            <a:off x="409575" y="695325"/>
            <a:ext cx="6178550" cy="3476625"/>
          </a:xfrm>
          <a:ln/>
        </p:spPr>
      </p:sp>
      <p:sp>
        <p:nvSpPr>
          <p:cNvPr id="51204" name="Rectangle 3"/>
          <p:cNvSpPr>
            <a:spLocks noGrp="1" noChangeArrowheads="1"/>
          </p:cNvSpPr>
          <p:nvPr>
            <p:ph type="body" idx="1"/>
          </p:nvPr>
        </p:nvSpPr>
        <p:spPr>
          <a:noFill/>
          <a:ln/>
        </p:spPr>
        <p:txBody>
          <a:bodyPr/>
          <a:lstStyle/>
          <a:p>
            <a:pPr>
              <a:buFont typeface="Arial" pitchFamily="34" charset="0"/>
              <a:buChar char="•"/>
            </a:pPr>
            <a:r>
              <a:rPr lang="en-US" sz="1200" b="1" dirty="0"/>
              <a:t> Instructor</a:t>
            </a:r>
            <a:r>
              <a:rPr lang="en-US" sz="1200" b="1" baseline="0" dirty="0"/>
              <a:t> Comments </a:t>
            </a:r>
          </a:p>
          <a:p>
            <a:pPr lvl="1">
              <a:buFont typeface="Arial" pitchFamily="34" charset="0"/>
              <a:buChar char="•"/>
            </a:pPr>
            <a:r>
              <a:rPr lang="en-US" baseline="0" dirty="0"/>
              <a:t> </a:t>
            </a:r>
            <a:r>
              <a:rPr lang="en-US" dirty="0"/>
              <a:t>Now we’ll discuss the Posse Comitatus Act.</a:t>
            </a:r>
          </a:p>
        </p:txBody>
      </p:sp>
    </p:spTree>
    <p:extLst>
      <p:ext uri="{BB962C8B-B14F-4D97-AF65-F5344CB8AC3E}">
        <p14:creationId xmlns:p14="http://schemas.microsoft.com/office/powerpoint/2010/main" val="1018221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sldNum" sz="quarter" idx="5"/>
          </p:nvPr>
        </p:nvSpPr>
        <p:spPr>
          <a:xfrm>
            <a:off x="3963988" y="8805863"/>
            <a:ext cx="3032125" cy="463550"/>
          </a:xfrm>
          <a:prstGeom prst="rect">
            <a:avLst/>
          </a:prstGeom>
          <a:noFill/>
        </p:spPr>
        <p:txBody>
          <a:bodyPr/>
          <a:lstStyle/>
          <a:p>
            <a:fld id="{5A4B9833-BE5A-4447-8FB7-722DB7752F38}" type="slidenum">
              <a:rPr lang="en-US" smtClean="0"/>
              <a:pPr/>
              <a:t>12</a:t>
            </a:fld>
            <a:endParaRPr lang="en-US" dirty="0"/>
          </a:p>
        </p:txBody>
      </p:sp>
      <p:sp>
        <p:nvSpPr>
          <p:cNvPr id="52227" name="Rectangle 2"/>
          <p:cNvSpPr>
            <a:spLocks noGrp="1" noRot="1" noChangeAspect="1" noChangeArrowheads="1" noTextEdit="1"/>
          </p:cNvSpPr>
          <p:nvPr>
            <p:ph type="sldImg"/>
          </p:nvPr>
        </p:nvSpPr>
        <p:spPr>
          <a:xfrm>
            <a:off x="1346200" y="0"/>
            <a:ext cx="4308475" cy="2424113"/>
          </a:xfrm>
          <a:ln/>
        </p:spPr>
      </p:sp>
      <p:sp>
        <p:nvSpPr>
          <p:cNvPr id="52228" name="Rectangle 3"/>
          <p:cNvSpPr>
            <a:spLocks noGrp="1" noChangeArrowheads="1"/>
          </p:cNvSpPr>
          <p:nvPr>
            <p:ph type="body" idx="1"/>
          </p:nvPr>
        </p:nvSpPr>
        <p:spPr>
          <a:noFill/>
          <a:ln/>
        </p:spPr>
        <p:txBody>
          <a:bodyPr/>
          <a:lstStyle/>
          <a:p>
            <a:pPr>
              <a:buFont typeface="Arial" pitchFamily="34" charset="0"/>
              <a:buChar char="•"/>
            </a:pPr>
            <a:r>
              <a:rPr lang="en-US" sz="1200" b="1" dirty="0"/>
              <a:t> Instructor</a:t>
            </a:r>
            <a:r>
              <a:rPr lang="en-US" sz="1200" b="1" baseline="0" dirty="0"/>
              <a:t> Comments</a:t>
            </a:r>
          </a:p>
          <a:p>
            <a:pPr lvl="1">
              <a:buFont typeface="Arial" pitchFamily="34" charset="0"/>
              <a:buChar char="•"/>
            </a:pPr>
            <a:r>
              <a:rPr lang="en-US" dirty="0"/>
              <a:t> Notice that the PCA is not an absolute bar to DoD enforcing the law.  If there is a constitutional or statutory exception, it is authorized.  It’s a fairly short, seemingly simple law, but it causes a lot of discussion and is often misunderstood.  The starbursts represent the parts of the statute we’ll discuss.</a:t>
            </a:r>
          </a:p>
        </p:txBody>
      </p:sp>
    </p:spTree>
    <p:extLst>
      <p:ext uri="{BB962C8B-B14F-4D97-AF65-F5344CB8AC3E}">
        <p14:creationId xmlns:p14="http://schemas.microsoft.com/office/powerpoint/2010/main" val="1068188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sldNum" sz="quarter" idx="5"/>
          </p:nvPr>
        </p:nvSpPr>
        <p:spPr>
          <a:xfrm>
            <a:off x="3963988" y="8805863"/>
            <a:ext cx="3032125" cy="463550"/>
          </a:xfrm>
          <a:prstGeom prst="rect">
            <a:avLst/>
          </a:prstGeom>
          <a:noFill/>
        </p:spPr>
        <p:txBody>
          <a:bodyPr/>
          <a:lstStyle/>
          <a:p>
            <a:fld id="{81AD8E21-05D5-4F9C-8639-4F82E1812F0C}" type="slidenum">
              <a:rPr lang="en-US" smtClean="0"/>
              <a:pPr/>
              <a:t>13</a:t>
            </a:fld>
            <a:endParaRPr lang="en-US" dirty="0"/>
          </a:p>
        </p:txBody>
      </p:sp>
      <p:sp>
        <p:nvSpPr>
          <p:cNvPr id="53251" name="Rectangle 2"/>
          <p:cNvSpPr>
            <a:spLocks noGrp="1" noRot="1" noChangeAspect="1" noChangeArrowheads="1" noTextEdit="1"/>
          </p:cNvSpPr>
          <p:nvPr>
            <p:ph type="sldImg"/>
          </p:nvPr>
        </p:nvSpPr>
        <p:spPr>
          <a:xfrm>
            <a:off x="409575" y="695325"/>
            <a:ext cx="6178550" cy="3476625"/>
          </a:xfrm>
          <a:ln/>
        </p:spPr>
      </p:sp>
      <p:sp>
        <p:nvSpPr>
          <p:cNvPr id="53252" name="Rectangle 3"/>
          <p:cNvSpPr>
            <a:spLocks noGrp="1" noChangeArrowheads="1"/>
          </p:cNvSpPr>
          <p:nvPr>
            <p:ph type="body" idx="1"/>
          </p:nvPr>
        </p:nvSpPr>
        <p:spPr>
          <a:xfrm>
            <a:off x="155575" y="2008188"/>
            <a:ext cx="6610350" cy="6589712"/>
          </a:xfrm>
          <a:noFill/>
          <a:ln/>
        </p:spPr>
        <p:txBody>
          <a:bodyPr/>
          <a:lstStyle/>
          <a:p>
            <a:pPr>
              <a:buFont typeface="Arial" pitchFamily="34" charset="0"/>
              <a:buChar char="•"/>
            </a:pPr>
            <a:r>
              <a:rPr lang="en-US" sz="1200" b="1" dirty="0"/>
              <a:t> Instructor</a:t>
            </a:r>
            <a:r>
              <a:rPr lang="en-US" sz="1200" b="1" baseline="0" dirty="0"/>
              <a:t> Comment:</a:t>
            </a:r>
          </a:p>
          <a:p>
            <a:pPr lvl="1">
              <a:buFont typeface="Arial" pitchFamily="34" charset="0"/>
              <a:buChar char="•"/>
            </a:pPr>
            <a:r>
              <a:rPr lang="en-US" dirty="0"/>
              <a:t> The first is the Constitutional exception found at Art. 2, Sec. 2, as the President’s powers as Commander in Chief.</a:t>
            </a:r>
          </a:p>
        </p:txBody>
      </p:sp>
    </p:spTree>
    <p:extLst>
      <p:ext uri="{BB962C8B-B14F-4D97-AF65-F5344CB8AC3E}">
        <p14:creationId xmlns:p14="http://schemas.microsoft.com/office/powerpoint/2010/main" val="106644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sldNum" sz="quarter" idx="5"/>
          </p:nvPr>
        </p:nvSpPr>
        <p:spPr>
          <a:xfrm>
            <a:off x="3963988" y="8805863"/>
            <a:ext cx="3032125" cy="463550"/>
          </a:xfrm>
          <a:prstGeom prst="rect">
            <a:avLst/>
          </a:prstGeom>
          <a:noFill/>
        </p:spPr>
        <p:txBody>
          <a:bodyPr/>
          <a:lstStyle/>
          <a:p>
            <a:fld id="{D45FF4BE-9C21-436F-9348-7A7DEADB8A1A}" type="slidenum">
              <a:rPr lang="en-US" smtClean="0"/>
              <a:pPr/>
              <a:t>14</a:t>
            </a:fld>
            <a:endParaRPr lang="en-US" dirty="0"/>
          </a:p>
        </p:txBody>
      </p:sp>
      <p:sp>
        <p:nvSpPr>
          <p:cNvPr id="54275" name="Rectangle 2"/>
          <p:cNvSpPr>
            <a:spLocks noGrp="1" noRot="1" noChangeAspect="1" noChangeArrowheads="1" noTextEdit="1"/>
          </p:cNvSpPr>
          <p:nvPr>
            <p:ph type="sldImg"/>
          </p:nvPr>
        </p:nvSpPr>
        <p:spPr>
          <a:xfrm>
            <a:off x="409575" y="695325"/>
            <a:ext cx="6178550" cy="3476625"/>
          </a:xfrm>
          <a:ln/>
        </p:spPr>
      </p:sp>
      <p:sp>
        <p:nvSpPr>
          <p:cNvPr id="54276" name="Rectangle 3"/>
          <p:cNvSpPr>
            <a:spLocks noGrp="1" noChangeArrowheads="1"/>
          </p:cNvSpPr>
          <p:nvPr>
            <p:ph type="body" idx="1"/>
          </p:nvPr>
        </p:nvSpPr>
        <p:spPr>
          <a:xfrm>
            <a:off x="155575" y="2008188"/>
            <a:ext cx="6610350" cy="6589712"/>
          </a:xfrm>
          <a:noFill/>
          <a:ln/>
        </p:spPr>
        <p:txBody>
          <a:bodyPr/>
          <a:lstStyle/>
          <a:p>
            <a:pPr>
              <a:buFont typeface="Arial" pitchFamily="34" charset="0"/>
              <a:buChar char="•"/>
            </a:pPr>
            <a:r>
              <a:rPr lang="en-US" sz="1200" b="1" dirty="0"/>
              <a:t> Instructor</a:t>
            </a:r>
            <a:r>
              <a:rPr lang="en-US" sz="1200" b="1" baseline="0" dirty="0"/>
              <a:t> Comments</a:t>
            </a:r>
          </a:p>
          <a:p>
            <a:pPr lvl="1">
              <a:buFont typeface="Arial" pitchFamily="34" charset="0"/>
              <a:buChar char="•"/>
            </a:pPr>
            <a:r>
              <a:rPr lang="en-US" dirty="0"/>
              <a:t> Also, the Constitution requires the Federal Government protect the States from invasion, and upon request from State officials, protect it from domestic violence.  Recognize the requirement for a State request to protect from domestic violence – this is primarily the responsibility of State/local officials.  Only upon the request of the State should the Federal Government involve itself in these matters.</a:t>
            </a:r>
          </a:p>
          <a:p>
            <a:pPr lvl="1">
              <a:buFont typeface="Arial" pitchFamily="34" charset="0"/>
              <a:buChar char="•"/>
            </a:pPr>
            <a:r>
              <a:rPr lang="en-US" dirty="0"/>
              <a:t>The “Executive” as used here means</a:t>
            </a:r>
            <a:r>
              <a:rPr lang="en-US" baseline="0" dirty="0"/>
              <a:t> the Governor of the State or Territory.  In the case of the District of Columbia, which does not have a Governor, the request comes through the Commanding General of the DC National Guard to the Secretary of the Army or Air Force as the situation warrants.  The Commanding General of the D.C. National Guard, a 2-star General Officer, should not be confused with The Adjutant General of the D.C. National Guard, a 1-star General Officer.</a:t>
            </a:r>
            <a:endParaRPr lang="en-US" dirty="0"/>
          </a:p>
        </p:txBody>
      </p:sp>
    </p:spTree>
    <p:extLst>
      <p:ext uri="{BB962C8B-B14F-4D97-AF65-F5344CB8AC3E}">
        <p14:creationId xmlns:p14="http://schemas.microsoft.com/office/powerpoint/2010/main" val="4180659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sldNum" sz="quarter" idx="5"/>
          </p:nvPr>
        </p:nvSpPr>
        <p:spPr>
          <a:xfrm>
            <a:off x="3963988" y="8805863"/>
            <a:ext cx="3032125" cy="463550"/>
          </a:xfrm>
          <a:prstGeom prst="rect">
            <a:avLst/>
          </a:prstGeom>
          <a:noFill/>
        </p:spPr>
        <p:txBody>
          <a:bodyPr/>
          <a:lstStyle/>
          <a:p>
            <a:fld id="{CFAC7256-43D5-4154-8D90-5629BD50143C}" type="slidenum">
              <a:rPr lang="en-US" smtClean="0"/>
              <a:pPr/>
              <a:t>15</a:t>
            </a:fld>
            <a:endParaRPr lang="en-US" dirty="0"/>
          </a:p>
        </p:txBody>
      </p:sp>
      <p:sp>
        <p:nvSpPr>
          <p:cNvPr id="55299" name="Rectangle 2"/>
          <p:cNvSpPr>
            <a:spLocks noGrp="1" noRot="1" noChangeAspect="1" noChangeArrowheads="1" noTextEdit="1"/>
          </p:cNvSpPr>
          <p:nvPr>
            <p:ph type="sldImg"/>
          </p:nvPr>
        </p:nvSpPr>
        <p:spPr>
          <a:xfrm>
            <a:off x="409575" y="695325"/>
            <a:ext cx="6178550" cy="3476625"/>
          </a:xfrm>
          <a:ln/>
        </p:spPr>
      </p:sp>
      <p:sp>
        <p:nvSpPr>
          <p:cNvPr id="55300" name="Rectangle 3"/>
          <p:cNvSpPr>
            <a:spLocks noGrp="1" noChangeArrowheads="1"/>
          </p:cNvSpPr>
          <p:nvPr>
            <p:ph type="body" idx="1"/>
          </p:nvPr>
        </p:nvSpPr>
        <p:spPr>
          <a:xfrm>
            <a:off x="155575" y="2008188"/>
            <a:ext cx="6610350" cy="6589712"/>
          </a:xfrm>
          <a:noFill/>
          <a:ln/>
        </p:spPr>
        <p:txBody>
          <a:bodyPr/>
          <a:lstStyle/>
          <a:p>
            <a:pPr>
              <a:buFont typeface="Arial" pitchFamily="34" charset="0"/>
              <a:buChar char="•"/>
            </a:pPr>
            <a:r>
              <a:rPr lang="en-US" sz="1200" b="1" dirty="0"/>
              <a:t>Instructor</a:t>
            </a:r>
            <a:r>
              <a:rPr lang="en-US" sz="1200" b="1" baseline="0" dirty="0"/>
              <a:t> Comments:</a:t>
            </a:r>
          </a:p>
          <a:p>
            <a:pPr>
              <a:buFont typeface="Arial" pitchFamily="34" charset="0"/>
              <a:buChar char="•"/>
            </a:pPr>
            <a:r>
              <a:rPr lang="en-US" dirty="0"/>
              <a:t>The Insurrection Statutes found at Chapter 13 of Title 10 are the most widely known and used exceptions to the PCA.  Like Art. 4, Section 4, the Federal Government use its armed forces, or Federalize the militia, upon State request if there is an insurrection against the State Government under Section 251.  </a:t>
            </a:r>
          </a:p>
          <a:p>
            <a:endParaRPr lang="en-US" dirty="0"/>
          </a:p>
          <a:p>
            <a:r>
              <a:rPr lang="en-US" dirty="0"/>
              <a:t>Under Section 252, the President may unilaterally choose to use the armed forces or the militia to enforce the laws of the United States  or suppress a rebellion making it impracticable to enforce those laws.  </a:t>
            </a:r>
          </a:p>
          <a:p>
            <a:endParaRPr lang="en-US" dirty="0"/>
          </a:p>
          <a:p>
            <a:r>
              <a:rPr lang="en-US" dirty="0"/>
              <a:t>Finally, under Section 253, the President may unilaterally choose to use the armed forces or the militia to suppress any insurrection, domestic violence, unlawful combination or conspiracy if they hinder the right of the people to exercise their Constitutional rights and State authorities are unable, fail or refuse to protect those rights; or US law cannot be executed.</a:t>
            </a:r>
          </a:p>
          <a:p>
            <a:endParaRPr lang="en-US" dirty="0"/>
          </a:p>
          <a:p>
            <a:r>
              <a:rPr lang="en-US" dirty="0"/>
              <a:t>You can think of this use of unilateral authority for enforcement of US law (integration) in (1) use of the 101</a:t>
            </a:r>
            <a:r>
              <a:rPr lang="en-US" baseline="30000" dirty="0"/>
              <a:t>st</a:t>
            </a:r>
            <a:r>
              <a:rPr lang="en-US" dirty="0"/>
              <a:t> AB DIV to escort students to class in Little Rock, Ark., in the late 50’s (The Little Rock Nine); and (2) the University of Alabama in the early 60’s (Gov. Wallace standing in the Foster Auditorium door) as members of the ALARNG were Federalized under the President’s authority and then asked the Governor to “step aside” as they were there to enforce Federal law to allow for the integration of the University.</a:t>
            </a:r>
          </a:p>
          <a:p>
            <a:endParaRPr lang="en-US" dirty="0"/>
          </a:p>
          <a:p>
            <a:r>
              <a:rPr lang="en-US" dirty="0"/>
              <a:t>There are also other limited exceptions found within other individual statutes.  You can find those listed in DoDI 3025.21.</a:t>
            </a:r>
          </a:p>
        </p:txBody>
      </p:sp>
    </p:spTree>
    <p:extLst>
      <p:ext uri="{BB962C8B-B14F-4D97-AF65-F5344CB8AC3E}">
        <p14:creationId xmlns:p14="http://schemas.microsoft.com/office/powerpoint/2010/main" val="2050653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sldNum" sz="quarter" idx="5"/>
          </p:nvPr>
        </p:nvSpPr>
        <p:spPr>
          <a:xfrm>
            <a:off x="3963988" y="8805863"/>
            <a:ext cx="3032125" cy="463550"/>
          </a:xfrm>
          <a:prstGeom prst="rect">
            <a:avLst/>
          </a:prstGeom>
          <a:noFill/>
        </p:spPr>
        <p:txBody>
          <a:bodyPr/>
          <a:lstStyle/>
          <a:p>
            <a:fld id="{D06D8237-57B0-428F-B333-F94158332F3D}" type="slidenum">
              <a:rPr lang="en-US" smtClean="0"/>
              <a:pPr/>
              <a:t>16</a:t>
            </a:fld>
            <a:endParaRPr lang="en-US" dirty="0"/>
          </a:p>
        </p:txBody>
      </p:sp>
      <p:sp>
        <p:nvSpPr>
          <p:cNvPr id="56323" name="Rectangle 2"/>
          <p:cNvSpPr>
            <a:spLocks noGrp="1" noRot="1" noChangeAspect="1" noChangeArrowheads="1" noTextEdit="1"/>
          </p:cNvSpPr>
          <p:nvPr>
            <p:ph type="sldImg"/>
          </p:nvPr>
        </p:nvSpPr>
        <p:spPr>
          <a:xfrm>
            <a:off x="442913" y="0"/>
            <a:ext cx="6178550" cy="3476625"/>
          </a:xfrm>
          <a:ln/>
        </p:spPr>
      </p:sp>
      <p:sp>
        <p:nvSpPr>
          <p:cNvPr id="5632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88724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sldNum" sz="quarter" idx="5"/>
          </p:nvPr>
        </p:nvSpPr>
        <p:spPr>
          <a:xfrm>
            <a:off x="3963988" y="8805863"/>
            <a:ext cx="3032125" cy="463550"/>
          </a:xfrm>
          <a:prstGeom prst="rect">
            <a:avLst/>
          </a:prstGeom>
          <a:noFill/>
        </p:spPr>
        <p:txBody>
          <a:bodyPr/>
          <a:lstStyle/>
          <a:p>
            <a:fld id="{2CBEC43D-7836-4489-9DC9-C6ADAAFD3BB6}" type="slidenum">
              <a:rPr lang="en-US" smtClean="0"/>
              <a:pPr/>
              <a:t>17</a:t>
            </a:fld>
            <a:endParaRPr lang="en-US" dirty="0"/>
          </a:p>
        </p:txBody>
      </p:sp>
      <p:sp>
        <p:nvSpPr>
          <p:cNvPr id="57347" name="Rectangle 2"/>
          <p:cNvSpPr>
            <a:spLocks noGrp="1" noRot="1" noChangeAspect="1" noChangeArrowheads="1" noTextEdit="1"/>
          </p:cNvSpPr>
          <p:nvPr>
            <p:ph type="sldImg"/>
          </p:nvPr>
        </p:nvSpPr>
        <p:spPr>
          <a:xfrm>
            <a:off x="363538" y="0"/>
            <a:ext cx="6178550" cy="3476625"/>
          </a:xfrm>
          <a:ln/>
        </p:spPr>
      </p:sp>
      <p:sp>
        <p:nvSpPr>
          <p:cNvPr id="5734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132869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409575" y="695325"/>
            <a:ext cx="6178550" cy="3476625"/>
          </a:xfrm>
          <a:ln/>
        </p:spPr>
      </p:sp>
      <p:sp>
        <p:nvSpPr>
          <p:cNvPr id="58371" name="Notes Placeholder 2"/>
          <p:cNvSpPr>
            <a:spLocks noGrp="1"/>
          </p:cNvSpPr>
          <p:nvPr>
            <p:ph type="body" idx="1"/>
          </p:nvPr>
        </p:nvSpPr>
        <p:spPr>
          <a:noFill/>
          <a:ln/>
        </p:spPr>
        <p:txBody>
          <a:bodyPr/>
          <a:lstStyle/>
          <a:p>
            <a:pPr>
              <a:buFont typeface="Arial" pitchFamily="34" charset="0"/>
              <a:buChar char="•"/>
            </a:pPr>
            <a:r>
              <a:rPr lang="en-US" sz="1200" b="1" dirty="0"/>
              <a:t> Instructor</a:t>
            </a:r>
            <a:r>
              <a:rPr lang="en-US" sz="1200" b="1" baseline="0" dirty="0"/>
              <a:t> Comments</a:t>
            </a:r>
          </a:p>
          <a:p>
            <a:pPr lvl="1">
              <a:buFont typeface="Arial" pitchFamily="34" charset="0"/>
              <a:buChar char="•"/>
            </a:pPr>
            <a:r>
              <a:rPr lang="en-US" dirty="0"/>
              <a:t> While the PCA does not list the Navy or USMC, Congress required in 1981, through 10 USC </a:t>
            </a:r>
            <a:r>
              <a:rPr lang="en-US" dirty="0">
                <a:cs typeface="Arial" charset="0"/>
              </a:rPr>
              <a:t>§ </a:t>
            </a:r>
            <a:r>
              <a:rPr lang="en-US" dirty="0"/>
              <a:t>275, that DoD prescribe regs applying to all services disallowing direct participation in law enforcement activities.  This is where DoDD 3025.18,</a:t>
            </a:r>
            <a:r>
              <a:rPr lang="en-US" baseline="0" dirty="0"/>
              <a:t> Defense Support of Civil Authorities, and DoDI 3025.21, Defense Support of Civilian Law Enforcement Agencies, come into play.</a:t>
            </a:r>
          </a:p>
          <a:p>
            <a:pPr lvl="1">
              <a:buFont typeface="Arial" pitchFamily="34" charset="0"/>
              <a:buChar char="•"/>
            </a:pPr>
            <a:r>
              <a:rPr lang="en-US" baseline="0" dirty="0"/>
              <a:t> PCA was updated in 2021 to explicitly include Navy, Marines, and Space Force, so it’s no </a:t>
            </a:r>
            <a:r>
              <a:rPr lang="en-US" baseline="0"/>
              <a:t>longer applied </a:t>
            </a:r>
            <a:r>
              <a:rPr lang="en-US" baseline="0" dirty="0"/>
              <a:t>just </a:t>
            </a:r>
            <a:r>
              <a:rPr lang="en-US" baseline="0"/>
              <a:t>via policy.</a:t>
            </a:r>
            <a:endParaRPr lang="en-US" dirty="0"/>
          </a:p>
        </p:txBody>
      </p:sp>
      <p:sp>
        <p:nvSpPr>
          <p:cNvPr id="58372" name="Slide Number Placeholder 3"/>
          <p:cNvSpPr>
            <a:spLocks noGrp="1"/>
          </p:cNvSpPr>
          <p:nvPr>
            <p:ph type="sldNum" sz="quarter" idx="5"/>
          </p:nvPr>
        </p:nvSpPr>
        <p:spPr>
          <a:xfrm>
            <a:off x="3963988" y="8805863"/>
            <a:ext cx="3032125" cy="463550"/>
          </a:xfrm>
          <a:prstGeom prst="rect">
            <a:avLst/>
          </a:prstGeom>
          <a:noFill/>
        </p:spPr>
        <p:txBody>
          <a:bodyPr/>
          <a:lstStyle/>
          <a:p>
            <a:fld id="{35A2A03D-F9D3-471A-9068-4D5474CFB64D}" type="slidenum">
              <a:rPr lang="en-US" smtClean="0"/>
              <a:pPr/>
              <a:t>18</a:t>
            </a:fld>
            <a:endParaRPr lang="en-US" dirty="0"/>
          </a:p>
        </p:txBody>
      </p:sp>
    </p:spTree>
    <p:extLst>
      <p:ext uri="{BB962C8B-B14F-4D97-AF65-F5344CB8AC3E}">
        <p14:creationId xmlns:p14="http://schemas.microsoft.com/office/powerpoint/2010/main" val="2227984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sldNum" sz="quarter" idx="5"/>
          </p:nvPr>
        </p:nvSpPr>
        <p:spPr>
          <a:xfrm>
            <a:off x="3963988" y="8805863"/>
            <a:ext cx="3032125" cy="463550"/>
          </a:xfrm>
          <a:prstGeom prst="rect">
            <a:avLst/>
          </a:prstGeom>
          <a:noFill/>
        </p:spPr>
        <p:txBody>
          <a:bodyPr/>
          <a:lstStyle/>
          <a:p>
            <a:fld id="{7D9B4687-7036-473B-A1FD-2D7211364A1F}" type="slidenum">
              <a:rPr lang="en-US" smtClean="0"/>
              <a:pPr/>
              <a:t>19</a:t>
            </a:fld>
            <a:endParaRPr lang="en-US" dirty="0"/>
          </a:p>
        </p:txBody>
      </p:sp>
      <p:sp>
        <p:nvSpPr>
          <p:cNvPr id="59395" name="Rectangle 2"/>
          <p:cNvSpPr>
            <a:spLocks noGrp="1" noRot="1" noChangeAspect="1" noChangeArrowheads="1" noTextEdit="1"/>
          </p:cNvSpPr>
          <p:nvPr>
            <p:ph type="sldImg"/>
          </p:nvPr>
        </p:nvSpPr>
        <p:spPr>
          <a:xfrm>
            <a:off x="1449388" y="0"/>
            <a:ext cx="4176712" cy="2349500"/>
          </a:xfrm>
          <a:ln/>
        </p:spPr>
      </p:sp>
      <p:sp>
        <p:nvSpPr>
          <p:cNvPr id="59396" name="Rectangle 3"/>
          <p:cNvSpPr>
            <a:spLocks noGrp="1" noChangeArrowheads="1"/>
          </p:cNvSpPr>
          <p:nvPr>
            <p:ph type="body" idx="1"/>
          </p:nvPr>
        </p:nvSpPr>
        <p:spPr>
          <a:noFill/>
          <a:ln/>
        </p:spPr>
        <p:txBody>
          <a:bodyPr/>
          <a:lstStyle/>
          <a:p>
            <a:pPr>
              <a:buFont typeface="Arial" pitchFamily="34" charset="0"/>
              <a:buChar char="•"/>
            </a:pPr>
            <a:r>
              <a:rPr lang="en-US" sz="1200" b="1" dirty="0"/>
              <a:t> Instructor</a:t>
            </a:r>
            <a:r>
              <a:rPr lang="en-US" sz="1200" b="1" baseline="0" dirty="0"/>
              <a:t> Comments</a:t>
            </a:r>
          </a:p>
          <a:p>
            <a:pPr lvl="1">
              <a:buFont typeface="Arial" pitchFamily="34" charset="0"/>
              <a:buChar char="•"/>
            </a:pPr>
            <a:r>
              <a:rPr lang="en-US" dirty="0"/>
              <a:t> The law at 10 USC </a:t>
            </a:r>
            <a:r>
              <a:rPr lang="en-US" dirty="0">
                <a:cs typeface="Arial" charset="0"/>
              </a:rPr>
              <a:t>§ </a:t>
            </a:r>
            <a:r>
              <a:rPr lang="en-US" dirty="0"/>
              <a:t>275 prohibits direct participation; in the </a:t>
            </a:r>
            <a:r>
              <a:rPr lang="en-US" dirty="0" err="1"/>
              <a:t>DoDI</a:t>
            </a:r>
            <a:r>
              <a:rPr lang="en-US" dirty="0"/>
              <a:t>, direct</a:t>
            </a:r>
            <a:r>
              <a:rPr lang="en-US" baseline="0" dirty="0"/>
              <a:t> participation</a:t>
            </a:r>
            <a:r>
              <a:rPr lang="en-US" dirty="0"/>
              <a:t> also called direct assistance.</a:t>
            </a:r>
          </a:p>
        </p:txBody>
      </p:sp>
    </p:spTree>
    <p:extLst>
      <p:ext uri="{BB962C8B-B14F-4D97-AF65-F5344CB8AC3E}">
        <p14:creationId xmlns:p14="http://schemas.microsoft.com/office/powerpoint/2010/main" val="1711187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sldNum" sz="quarter" idx="5"/>
          </p:nvPr>
        </p:nvSpPr>
        <p:spPr>
          <a:xfrm>
            <a:off x="3963988" y="8805863"/>
            <a:ext cx="3032125" cy="463550"/>
          </a:xfrm>
          <a:prstGeom prst="rect">
            <a:avLst/>
          </a:prstGeom>
          <a:noFill/>
        </p:spPr>
        <p:txBody>
          <a:bodyPr/>
          <a:lstStyle/>
          <a:p>
            <a:fld id="{23F12DBB-8488-46B8-AEC2-0232980267AF}" type="slidenum">
              <a:rPr lang="en-US" smtClean="0"/>
              <a:pPr/>
              <a:t>20</a:t>
            </a:fld>
            <a:endParaRPr lang="en-US" dirty="0"/>
          </a:p>
        </p:txBody>
      </p:sp>
      <p:sp>
        <p:nvSpPr>
          <p:cNvPr id="60419" name="Rectangle 2"/>
          <p:cNvSpPr>
            <a:spLocks noGrp="1" noRot="1" noChangeAspect="1" noChangeArrowheads="1" noTextEdit="1"/>
          </p:cNvSpPr>
          <p:nvPr>
            <p:ph type="sldImg"/>
          </p:nvPr>
        </p:nvSpPr>
        <p:spPr>
          <a:xfrm>
            <a:off x="409575" y="695325"/>
            <a:ext cx="6178550" cy="3476625"/>
          </a:xfrm>
          <a:ln/>
        </p:spPr>
      </p:sp>
      <p:sp>
        <p:nvSpPr>
          <p:cNvPr id="60420" name="Rectangle 3"/>
          <p:cNvSpPr>
            <a:spLocks noGrp="1" noChangeArrowheads="1"/>
          </p:cNvSpPr>
          <p:nvPr>
            <p:ph type="body" idx="1"/>
          </p:nvPr>
        </p:nvSpPr>
        <p:spPr>
          <a:noFill/>
          <a:ln/>
        </p:spPr>
        <p:txBody>
          <a:bodyPr/>
          <a:lstStyle/>
          <a:p>
            <a:pPr>
              <a:buFont typeface="Arial" pitchFamily="34" charset="0"/>
              <a:buChar char="•"/>
            </a:pPr>
            <a:r>
              <a:rPr lang="en-US" sz="1200" b="1" dirty="0"/>
              <a:t> Instructor</a:t>
            </a:r>
            <a:r>
              <a:rPr lang="en-US" sz="1200" b="1" baseline="0" dirty="0"/>
              <a:t> Comments</a:t>
            </a:r>
          </a:p>
          <a:p>
            <a:pPr lvl="1">
              <a:buFont typeface="Arial" pitchFamily="34" charset="0"/>
              <a:buChar char="•"/>
            </a:pPr>
            <a:r>
              <a:rPr lang="en-US" dirty="0"/>
              <a:t> Although there is no history of prosecution under the PCA, a</a:t>
            </a:r>
            <a:r>
              <a:rPr lang="en-US" baseline="0" dirty="0"/>
              <a:t> violation of the PCA may arise in the context of a criminal prosecution in t</a:t>
            </a:r>
            <a:r>
              <a:rPr lang="en-US" dirty="0"/>
              <a:t>he courtroom.  For example,</a:t>
            </a:r>
            <a:r>
              <a:rPr lang="en-US" baseline="0" dirty="0"/>
              <a:t> a defendant may allege that evidence being used against them was obtained in violation of the PCA.  As a result, a defendant may argue that any such evidence be excluded from consideration.</a:t>
            </a:r>
            <a:endParaRPr lang="en-US" dirty="0"/>
          </a:p>
        </p:txBody>
      </p:sp>
    </p:spTree>
    <p:extLst>
      <p:ext uri="{BB962C8B-B14F-4D97-AF65-F5344CB8AC3E}">
        <p14:creationId xmlns:p14="http://schemas.microsoft.com/office/powerpoint/2010/main" val="3577968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sldNum" sz="quarter" idx="5"/>
          </p:nvPr>
        </p:nvSpPr>
        <p:spPr>
          <a:xfrm>
            <a:off x="3963988" y="8805863"/>
            <a:ext cx="3032125" cy="463550"/>
          </a:xfrm>
          <a:prstGeom prst="rect">
            <a:avLst/>
          </a:prstGeom>
          <a:noFill/>
        </p:spPr>
        <p:txBody>
          <a:bodyPr/>
          <a:lstStyle/>
          <a:p>
            <a:fld id="{02D4D7A8-57C2-4317-823D-4901DFFC0BDE}" type="slidenum">
              <a:rPr lang="en-US" smtClean="0"/>
              <a:pPr/>
              <a:t>2</a:t>
            </a:fld>
            <a:endParaRPr lang="en-US" dirty="0"/>
          </a:p>
        </p:txBody>
      </p:sp>
      <p:sp>
        <p:nvSpPr>
          <p:cNvPr id="43011" name="Rectangle 2"/>
          <p:cNvSpPr>
            <a:spLocks noGrp="1" noRot="1" noChangeAspect="1" noChangeArrowheads="1" noTextEdit="1"/>
          </p:cNvSpPr>
          <p:nvPr>
            <p:ph type="sldImg"/>
          </p:nvPr>
        </p:nvSpPr>
        <p:spPr>
          <a:xfrm>
            <a:off x="409575" y="695325"/>
            <a:ext cx="6178550" cy="3476625"/>
          </a:xfrm>
          <a:ln/>
        </p:spPr>
      </p:sp>
      <p:sp>
        <p:nvSpPr>
          <p:cNvPr id="43012" name="Rectangle 3"/>
          <p:cNvSpPr>
            <a:spLocks noGrp="1" noChangeArrowheads="1"/>
          </p:cNvSpPr>
          <p:nvPr>
            <p:ph type="body" idx="1"/>
          </p:nvPr>
        </p:nvSpPr>
        <p:spPr>
          <a:xfrm>
            <a:off x="931863" y="4403725"/>
            <a:ext cx="5133975" cy="4171950"/>
          </a:xfrm>
          <a:noFill/>
          <a:ln/>
        </p:spPr>
        <p:txBody>
          <a:bodyPr/>
          <a:lstStyle/>
          <a:p>
            <a:pPr>
              <a:buNone/>
            </a:pPr>
            <a:r>
              <a:rPr lang="en-US" sz="1200" b="1" dirty="0"/>
              <a:t>Select Note Pages contain instruction comments to assist with your presentation.</a:t>
            </a:r>
          </a:p>
          <a:p>
            <a:endParaRPr lang="en-US" sz="1200" b="1" dirty="0"/>
          </a:p>
          <a:p>
            <a:pPr>
              <a:buNone/>
            </a:pPr>
            <a:r>
              <a:rPr lang="en-US" sz="1200" b="1" dirty="0"/>
              <a:t>This Standard Training Package (STP) is current as of 15 March 2021. To ensure this is the most current version, please go to https://tjaglcs.army.mil/  and locate the STPs within the "Training" area/box of the </a:t>
            </a:r>
            <a:r>
              <a:rPr lang="en-US" sz="1200" b="1" dirty="0" err="1"/>
              <a:t>tjaglcs</a:t>
            </a:r>
            <a:r>
              <a:rPr lang="en-US" sz="1200" b="1" dirty="0"/>
              <a:t> site.</a:t>
            </a:r>
            <a:endParaRPr lang="en-US" sz="1200" dirty="0"/>
          </a:p>
          <a:p>
            <a:pPr marL="572814" lvl="3" eaLnBrk="1" hangingPunct="1"/>
            <a:endParaRPr lang="en-US" sz="900" dirty="0">
              <a:latin typeface="Arial" pitchFamily="34" charset="0"/>
            </a:endParaRPr>
          </a:p>
          <a:p>
            <a:endParaRPr lang="en-US" sz="1800" dirty="0"/>
          </a:p>
        </p:txBody>
      </p:sp>
    </p:spTree>
    <p:extLst>
      <p:ext uri="{BB962C8B-B14F-4D97-AF65-F5344CB8AC3E}">
        <p14:creationId xmlns:p14="http://schemas.microsoft.com/office/powerpoint/2010/main" val="484408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sldNum" sz="quarter" idx="5"/>
          </p:nvPr>
        </p:nvSpPr>
        <p:spPr>
          <a:xfrm>
            <a:off x="3963988" y="8805863"/>
            <a:ext cx="3032125" cy="463550"/>
          </a:xfrm>
          <a:prstGeom prst="rect">
            <a:avLst/>
          </a:prstGeom>
          <a:noFill/>
        </p:spPr>
        <p:txBody>
          <a:bodyPr/>
          <a:lstStyle/>
          <a:p>
            <a:fld id="{10452807-7D2D-417E-A95F-FF5DE22E825B}" type="slidenum">
              <a:rPr lang="en-US" smtClean="0"/>
              <a:pPr/>
              <a:t>21</a:t>
            </a:fld>
            <a:endParaRPr lang="en-US" dirty="0"/>
          </a:p>
        </p:txBody>
      </p:sp>
      <p:sp>
        <p:nvSpPr>
          <p:cNvPr id="61443" name="Rectangle 2"/>
          <p:cNvSpPr>
            <a:spLocks noGrp="1" noRot="1" noChangeAspect="1" noChangeArrowheads="1" noTextEdit="1"/>
          </p:cNvSpPr>
          <p:nvPr>
            <p:ph type="sldImg"/>
          </p:nvPr>
        </p:nvSpPr>
        <p:spPr>
          <a:xfrm>
            <a:off x="409575" y="695325"/>
            <a:ext cx="6178550" cy="3476625"/>
          </a:xfrm>
          <a:ln/>
        </p:spPr>
      </p:sp>
      <p:sp>
        <p:nvSpPr>
          <p:cNvPr id="61444" name="Rectangle 3"/>
          <p:cNvSpPr>
            <a:spLocks noGrp="1" noChangeArrowheads="1"/>
          </p:cNvSpPr>
          <p:nvPr>
            <p:ph type="body" idx="1"/>
          </p:nvPr>
        </p:nvSpPr>
        <p:spPr>
          <a:noFill/>
          <a:ln/>
        </p:spPr>
        <p:txBody>
          <a:bodyPr/>
          <a:lstStyle/>
          <a:p>
            <a:pPr>
              <a:buFont typeface="Arial" pitchFamily="34" charset="0"/>
              <a:buChar char="•"/>
            </a:pPr>
            <a:r>
              <a:rPr lang="en-US" sz="1200" b="1" dirty="0"/>
              <a:t> Instructor</a:t>
            </a:r>
            <a:r>
              <a:rPr lang="en-US" sz="1200" b="1" baseline="0" dirty="0"/>
              <a:t> Comments</a:t>
            </a:r>
          </a:p>
          <a:p>
            <a:r>
              <a:rPr lang="en-US" dirty="0"/>
              <a:t>Individuals love to hang their hats</a:t>
            </a:r>
            <a:r>
              <a:rPr lang="en-US" baseline="0" dirty="0"/>
              <a:t> on the November 2015 case, </a:t>
            </a:r>
            <a:r>
              <a:rPr lang="en-US" i="1" baseline="0" dirty="0"/>
              <a:t>U.S. v Dreyer</a:t>
            </a:r>
            <a:r>
              <a:rPr lang="en-US" baseline="0" dirty="0"/>
              <a:t>. </a:t>
            </a:r>
          </a:p>
          <a:p>
            <a:r>
              <a:rPr lang="en-US" sz="1200" i="1" kern="1200" dirty="0">
                <a:solidFill>
                  <a:schemeClr val="tx1"/>
                </a:solidFill>
                <a:effectLst/>
                <a:latin typeface="Arial" charset="0"/>
                <a:ea typeface="+mn-ea"/>
                <a:cs typeface="+mn-cs"/>
              </a:rPr>
              <a:t>Background:</a:t>
            </a:r>
            <a:r>
              <a:rPr lang="en-US" sz="1200" kern="1200" dirty="0">
                <a:solidFill>
                  <a:schemeClr val="tx1"/>
                </a:solidFill>
                <a:effectLst/>
                <a:latin typeface="Arial" charset="0"/>
                <a:ea typeface="+mn-ea"/>
                <a:cs typeface="+mn-cs"/>
              </a:rPr>
              <a:t> Following denial of his motion to suppress evidence seized from his residence and computer, defendant was convicted after jury trial in the United States District Court for the Western District of Washington, Marsha J. </a:t>
            </a:r>
            <a:r>
              <a:rPr lang="en-US" sz="1200" kern="1200" dirty="0" err="1">
                <a:solidFill>
                  <a:schemeClr val="tx1"/>
                </a:solidFill>
                <a:effectLst/>
                <a:latin typeface="Arial" charset="0"/>
                <a:ea typeface="+mn-ea"/>
                <a:cs typeface="+mn-cs"/>
              </a:rPr>
              <a:t>Pechman</a:t>
            </a:r>
            <a:r>
              <a:rPr lang="en-US" sz="1200" kern="1200" dirty="0">
                <a:solidFill>
                  <a:schemeClr val="tx1"/>
                </a:solidFill>
                <a:effectLst/>
                <a:latin typeface="Arial" charset="0"/>
                <a:ea typeface="+mn-ea"/>
                <a:cs typeface="+mn-cs"/>
              </a:rPr>
              <a:t>, Chief Judge, of distributing child pornography, and possessing child pornography. Defendant appealed. After a panel of the Court of Appeals reversed and remanded, 767 F.3d 826, rehearing </a:t>
            </a:r>
            <a:r>
              <a:rPr lang="en-US" sz="1200" kern="1200" dirty="0" err="1">
                <a:solidFill>
                  <a:schemeClr val="tx1"/>
                </a:solidFill>
                <a:effectLst/>
                <a:latin typeface="Arial" charset="0"/>
                <a:ea typeface="+mn-ea"/>
                <a:cs typeface="+mn-cs"/>
              </a:rPr>
              <a:t>en</a:t>
            </a:r>
            <a:r>
              <a:rPr lang="en-US" sz="1200" kern="1200" dirty="0">
                <a:solidFill>
                  <a:schemeClr val="tx1"/>
                </a:solidFill>
                <a:effectLst/>
                <a:latin typeface="Arial" charset="0"/>
                <a:ea typeface="+mn-ea"/>
                <a:cs typeface="+mn-cs"/>
              </a:rPr>
              <a:t> banc was granted, 782 F.3d 416.</a:t>
            </a:r>
            <a:endParaRPr lang="en-US" sz="11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 </a:t>
            </a:r>
            <a:endParaRPr lang="en-US" sz="1100" kern="1200" dirty="0">
              <a:solidFill>
                <a:schemeClr val="tx1"/>
              </a:solidFill>
              <a:effectLst/>
              <a:latin typeface="Arial" charset="0"/>
              <a:ea typeface="+mn-ea"/>
              <a:cs typeface="+mn-cs"/>
            </a:endParaRPr>
          </a:p>
          <a:p>
            <a:r>
              <a:rPr lang="en-US" sz="1200" i="1" kern="1200" dirty="0">
                <a:solidFill>
                  <a:schemeClr val="tx1"/>
                </a:solidFill>
                <a:effectLst/>
                <a:latin typeface="Arial" charset="0"/>
                <a:ea typeface="+mn-ea"/>
                <a:cs typeface="+mn-cs"/>
              </a:rPr>
              <a:t>Holdings:</a:t>
            </a:r>
            <a:r>
              <a:rPr lang="en-US" sz="1200" kern="1200" dirty="0">
                <a:solidFill>
                  <a:schemeClr val="tx1"/>
                </a:solidFill>
                <a:effectLst/>
                <a:latin typeface="Arial" charset="0"/>
                <a:ea typeface="+mn-ea"/>
                <a:cs typeface="+mn-cs"/>
              </a:rPr>
              <a:t> On rehearing </a:t>
            </a:r>
            <a:r>
              <a:rPr lang="en-US" sz="1200" kern="1200" dirty="0" err="1">
                <a:solidFill>
                  <a:schemeClr val="tx1"/>
                </a:solidFill>
                <a:effectLst/>
                <a:latin typeface="Arial" charset="0"/>
                <a:ea typeface="+mn-ea"/>
                <a:cs typeface="+mn-cs"/>
              </a:rPr>
              <a:t>en</a:t>
            </a:r>
            <a:r>
              <a:rPr lang="en-US" sz="1200" kern="1200" dirty="0">
                <a:solidFill>
                  <a:schemeClr val="tx1"/>
                </a:solidFill>
                <a:effectLst/>
                <a:latin typeface="Arial" charset="0"/>
                <a:ea typeface="+mn-ea"/>
                <a:cs typeface="+mn-cs"/>
              </a:rPr>
              <a:t> banc, the Court of Appeals, Christen, Circuit Judge, held that:</a:t>
            </a:r>
            <a:endParaRPr lang="en-US" sz="11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1: Posse </a:t>
            </a:r>
            <a:r>
              <a:rPr lang="en-US" sz="1200" kern="1200" dirty="0" err="1">
                <a:solidFill>
                  <a:schemeClr val="tx1"/>
                </a:solidFill>
                <a:effectLst/>
                <a:latin typeface="Arial" charset="0"/>
                <a:ea typeface="+mn-ea"/>
                <a:cs typeface="+mn-cs"/>
              </a:rPr>
              <a:t>Comitatus</a:t>
            </a:r>
            <a:r>
              <a:rPr lang="en-US" sz="1200" kern="1200" dirty="0">
                <a:solidFill>
                  <a:schemeClr val="tx1"/>
                </a:solidFill>
                <a:effectLst/>
                <a:latin typeface="Arial" charset="0"/>
                <a:ea typeface="+mn-ea"/>
                <a:cs typeface="+mn-cs"/>
              </a:rPr>
              <a:t> Act (PCA)-like restrictions on military personnel providing direct assistance to civilian law enforcement apply to the Naval Criminal Investigative Service (NCIS) and its civilian agents;</a:t>
            </a:r>
            <a:endParaRPr lang="en-US" sz="11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2: NCIS special agent violated the PCA-like restrictions in conducting this investigation; but</a:t>
            </a:r>
            <a:endParaRPr lang="en-US" sz="11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3: Suppression was not warranted to deter future violations.</a:t>
            </a:r>
          </a:p>
          <a:p>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However, we should be careful to note that all cases involving</a:t>
            </a:r>
            <a:r>
              <a:rPr lang="en-US" sz="1200" kern="1200" baseline="0" dirty="0">
                <a:solidFill>
                  <a:schemeClr val="tx1"/>
                </a:solidFill>
                <a:effectLst/>
                <a:latin typeface="Arial" charset="0"/>
                <a:ea typeface="+mn-ea"/>
                <a:cs typeface="+mn-cs"/>
              </a:rPr>
              <a:t> exclusion of evidence or dismissal of charges </a:t>
            </a:r>
            <a:r>
              <a:rPr lang="en-US" sz="1200" kern="1200" dirty="0">
                <a:solidFill>
                  <a:schemeClr val="tx1"/>
                </a:solidFill>
                <a:effectLst/>
                <a:latin typeface="Arial" charset="0"/>
                <a:ea typeface="+mn-ea"/>
                <a:cs typeface="+mn-cs"/>
              </a:rPr>
              <a:t>do not turn on the same set of facts as </a:t>
            </a:r>
            <a:r>
              <a:rPr lang="en-US" sz="1200" i="1" kern="1200" dirty="0">
                <a:solidFill>
                  <a:schemeClr val="tx1"/>
                </a:solidFill>
                <a:effectLst/>
                <a:latin typeface="Arial" charset="0"/>
                <a:ea typeface="+mn-ea"/>
                <a:cs typeface="+mn-cs"/>
              </a:rPr>
              <a:t>Dreyer</a:t>
            </a:r>
            <a:r>
              <a:rPr lang="en-US" sz="1200" kern="1200" dirty="0">
                <a:solidFill>
                  <a:schemeClr val="tx1"/>
                </a:solidFill>
                <a:effectLst/>
                <a:latin typeface="Arial" charset="0"/>
                <a:ea typeface="+mn-ea"/>
                <a:cs typeface="+mn-cs"/>
              </a:rPr>
              <a:t>.  Take the June 1981 case, </a:t>
            </a:r>
            <a:r>
              <a:rPr lang="en-US" sz="1200" b="0" i="1" u="none" kern="1200" dirty="0">
                <a:solidFill>
                  <a:schemeClr val="tx1"/>
                </a:solidFill>
                <a:effectLst/>
                <a:latin typeface="Arial" charset="0"/>
                <a:ea typeface="+mn-ea"/>
                <a:cs typeface="+mn-cs"/>
              </a:rPr>
              <a:t>People v. Blend</a:t>
            </a:r>
            <a:r>
              <a:rPr lang="en-US" sz="1200" b="0" u="none" kern="1200" dirty="0">
                <a:solidFill>
                  <a:schemeClr val="tx1"/>
                </a:solidFill>
                <a:effectLst/>
                <a:latin typeface="Arial" charset="0"/>
                <a:ea typeface="+mn-ea"/>
                <a:cs typeface="+mn-cs"/>
              </a:rPr>
              <a:t>, 121 Cal App 3d 215, 224 (June 30, 1981), for instance.  </a:t>
            </a:r>
          </a:p>
          <a:p>
            <a:r>
              <a:rPr lang="en-US" sz="1200" kern="1200" dirty="0">
                <a:solidFill>
                  <a:schemeClr val="tx1"/>
                </a:solidFill>
                <a:effectLst/>
                <a:latin typeface="Arial" charset="0"/>
                <a:ea typeface="+mn-ea"/>
                <a:cs typeface="+mn-cs"/>
              </a:rPr>
              <a:t>Synopsis:  Defendant was convicted before the Superior Court, Kings County, Charles W. Jennings, J., of two counts of selling cocaine, and he appealed. The Court of Appeal, Fifth District, Pauline Davis Hanson, J., held that: (1) activity of Wave, in setting up transaction in which member of sheriff's narcotics task force bought cocaine from defendant at Naval air station, did not violate Posse </a:t>
            </a:r>
            <a:r>
              <a:rPr lang="en-US" sz="1200" kern="1200" dirty="0" err="1">
                <a:solidFill>
                  <a:schemeClr val="tx1"/>
                </a:solidFill>
                <a:effectLst/>
                <a:latin typeface="Arial" charset="0"/>
                <a:ea typeface="+mn-ea"/>
                <a:cs typeface="+mn-cs"/>
              </a:rPr>
              <a:t>Comitatus</a:t>
            </a:r>
            <a:r>
              <a:rPr lang="en-US" sz="1200" kern="1200" dirty="0">
                <a:solidFill>
                  <a:schemeClr val="tx1"/>
                </a:solidFill>
                <a:effectLst/>
                <a:latin typeface="Arial" charset="0"/>
                <a:ea typeface="+mn-ea"/>
                <a:cs typeface="+mn-cs"/>
              </a:rPr>
              <a:t> Act; (2) mere fact that Naval investigative service provided such member with passes to enter station did not violate the Act; (3) fact that tape recordings of telephone conversations between Wave and defendant and between the member of the force and defendant were not made with his consent did not preclude their admission into evidence; (4) in regard to contention that a conversation between Wave and defendant was overheard and recorded illegally because Wave's consent was involuntary, Wave's cooperation was not “coerced” merely because she found it to be in her own best interest to cooperate with those enforcing the law; and (5) defendant, who alleged discriminatory prosecution due to his refusal to turn informant, failed to establish a claim of discriminatory enforcement, in view of his failure to demonstrate that he had been deliberately singled out for prosecution on basis of some invidious criterion.  (Note:  Dylan Gray, a female operator, was a “Wave” stationed at Lemoore Naval Air Station during this case)</a:t>
            </a:r>
          </a:p>
          <a:p>
            <a:r>
              <a:rPr lang="en-US" sz="1200" kern="1200" dirty="0">
                <a:solidFill>
                  <a:schemeClr val="tx1"/>
                </a:solidFill>
                <a:effectLst/>
                <a:latin typeface="Arial" charset="0"/>
                <a:ea typeface="+mn-ea"/>
                <a:cs typeface="+mn-cs"/>
              </a:rPr>
              <a:t>Judgment affirmed.</a:t>
            </a:r>
          </a:p>
          <a:p>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Also consider </a:t>
            </a:r>
            <a:r>
              <a:rPr lang="en-US" sz="1200" b="1" i="1" u="sng" kern="1200" dirty="0">
                <a:solidFill>
                  <a:schemeClr val="tx1"/>
                </a:solidFill>
                <a:effectLst/>
                <a:latin typeface="Arial" charset="0"/>
                <a:ea typeface="+mn-ea"/>
                <a:cs typeface="+mn-cs"/>
              </a:rPr>
              <a:t>United States v. Red Feather</a:t>
            </a:r>
            <a:r>
              <a:rPr lang="en-US" sz="1200" b="1" u="sng" kern="1200" dirty="0">
                <a:solidFill>
                  <a:schemeClr val="tx1"/>
                </a:solidFill>
                <a:effectLst/>
                <a:latin typeface="Arial" charset="0"/>
                <a:ea typeface="+mn-ea"/>
                <a:cs typeface="+mn-cs"/>
              </a:rPr>
              <a:t>, 392 </a:t>
            </a:r>
            <a:r>
              <a:rPr lang="en-US" sz="1200" b="1" u="sng" kern="1200" dirty="0" err="1">
                <a:solidFill>
                  <a:schemeClr val="tx1"/>
                </a:solidFill>
                <a:effectLst/>
                <a:latin typeface="Arial" charset="0"/>
                <a:ea typeface="+mn-ea"/>
                <a:cs typeface="+mn-cs"/>
              </a:rPr>
              <a:t>F.Supp</a:t>
            </a:r>
            <a:r>
              <a:rPr lang="en-US" sz="1200" b="1" u="sng" kern="1200" dirty="0">
                <a:solidFill>
                  <a:schemeClr val="tx1"/>
                </a:solidFill>
                <a:effectLst/>
                <a:latin typeface="Arial" charset="0"/>
                <a:ea typeface="+mn-ea"/>
                <a:cs typeface="+mn-cs"/>
              </a:rPr>
              <a:t>. 916 (April 7, 1975)</a:t>
            </a:r>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Synopsis:  Government, which had charged numerous defendants with interfering with law enforcement officers engaged in the lawful execution of their duties in connection with take-over of village of Wounded Knee, sought order prohibiting defendants from making any statements about certain activities of Department of Defense and military personnel during the occupation. The District Court, Bogue, J., held that government had burden of proving beyond a reasonable doubt that, inter alia, law enforcement officers were engaged in the lawful performance of their duties; that evidence that United States marshals or agents of the FBI violated defendant's constitutional rights would be admissible on that issue; that evidence that military personnel took an active role in direct law enforcement during the occupation would be admissible on that issue, as such activities are unlawful; but that evidence that military engaged in passive role which might have indirectly aided law enforcement officials, such as by supplying material or making aerial reconnaissance flights, would not be evidence of unlawful conduct and would be irrelevant to determination of whether law enforcement officers were lawfully engaged in the execution of their duties.</a:t>
            </a:r>
          </a:p>
          <a:p>
            <a:r>
              <a:rPr lang="en-US" sz="1200" kern="1200" dirty="0">
                <a:solidFill>
                  <a:schemeClr val="tx1"/>
                </a:solidFill>
                <a:effectLst/>
                <a:latin typeface="Arial" charset="0"/>
                <a:ea typeface="+mn-ea"/>
                <a:cs typeface="+mn-cs"/>
              </a:rPr>
              <a:t>Ordered accordingly.</a:t>
            </a:r>
          </a:p>
          <a:p>
            <a:endParaRPr lang="en-US" sz="1200" kern="1200" dirty="0">
              <a:solidFill>
                <a:schemeClr val="tx1"/>
              </a:solidFill>
              <a:effectLst/>
              <a:latin typeface="Arial" charset="0"/>
              <a:ea typeface="+mn-ea"/>
              <a:cs typeface="+mn-cs"/>
            </a:endParaRPr>
          </a:p>
          <a:p>
            <a:endParaRPr lang="en-US" sz="1100" kern="1200" dirty="0">
              <a:solidFill>
                <a:schemeClr val="tx1"/>
              </a:solidFill>
              <a:effectLst/>
              <a:latin typeface="Arial" charset="0"/>
              <a:ea typeface="+mn-ea"/>
              <a:cs typeface="+mn-cs"/>
            </a:endParaRPr>
          </a:p>
          <a:p>
            <a:pPr lvl="1">
              <a:buFont typeface="Arial" pitchFamily="34" charset="0"/>
              <a:buChar char="•"/>
            </a:pPr>
            <a:endParaRPr lang="en-US" dirty="0"/>
          </a:p>
          <a:p>
            <a:endParaRPr lang="en-US" dirty="0"/>
          </a:p>
        </p:txBody>
      </p:sp>
    </p:spTree>
    <p:extLst>
      <p:ext uri="{BB962C8B-B14F-4D97-AF65-F5344CB8AC3E}">
        <p14:creationId xmlns:p14="http://schemas.microsoft.com/office/powerpoint/2010/main" val="2386267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sldNum" sz="quarter" idx="5"/>
          </p:nvPr>
        </p:nvSpPr>
        <p:spPr>
          <a:xfrm>
            <a:off x="3963988" y="8805863"/>
            <a:ext cx="3032125" cy="463550"/>
          </a:xfrm>
          <a:prstGeom prst="rect">
            <a:avLst/>
          </a:prstGeom>
          <a:noFill/>
        </p:spPr>
        <p:txBody>
          <a:bodyPr/>
          <a:lstStyle/>
          <a:p>
            <a:fld id="{BCD4A03C-7E79-428A-931F-B9C6855A08C6}" type="slidenum">
              <a:rPr lang="en-US" smtClean="0"/>
              <a:pPr/>
              <a:t>22</a:t>
            </a:fld>
            <a:endParaRPr lang="en-US" dirty="0"/>
          </a:p>
        </p:txBody>
      </p:sp>
      <p:sp>
        <p:nvSpPr>
          <p:cNvPr id="62467" name="Rectangle 2"/>
          <p:cNvSpPr>
            <a:spLocks noGrp="1" noRot="1" noChangeAspect="1" noChangeArrowheads="1" noTextEdit="1"/>
          </p:cNvSpPr>
          <p:nvPr>
            <p:ph type="sldImg"/>
          </p:nvPr>
        </p:nvSpPr>
        <p:spPr>
          <a:xfrm>
            <a:off x="409575" y="695325"/>
            <a:ext cx="6178550" cy="3476625"/>
          </a:xfrm>
          <a:ln/>
        </p:spPr>
      </p:sp>
      <p:sp>
        <p:nvSpPr>
          <p:cNvPr id="62468" name="Rectangle 3"/>
          <p:cNvSpPr>
            <a:spLocks noGrp="1" noChangeArrowheads="1"/>
          </p:cNvSpPr>
          <p:nvPr>
            <p:ph type="body" idx="1"/>
          </p:nvPr>
        </p:nvSpPr>
        <p:spPr>
          <a:noFill/>
          <a:ln/>
        </p:spPr>
        <p:txBody>
          <a:bodyPr/>
          <a:lstStyle/>
          <a:p>
            <a:pPr>
              <a:buFont typeface="Arial" pitchFamily="34" charset="0"/>
              <a:buChar char="•"/>
            </a:pPr>
            <a:r>
              <a:rPr lang="en-US" sz="1200" b="1" dirty="0"/>
              <a:t> Instructor</a:t>
            </a:r>
            <a:r>
              <a:rPr lang="en-US" sz="1200" b="1" baseline="0" dirty="0"/>
              <a:t> Comments</a:t>
            </a:r>
          </a:p>
          <a:p>
            <a:pPr lvl="1">
              <a:buFont typeface="Arial" pitchFamily="34" charset="0"/>
              <a:buChar char="•"/>
            </a:pPr>
            <a:r>
              <a:rPr lang="en-US" dirty="0"/>
              <a:t> </a:t>
            </a:r>
            <a:r>
              <a:rPr lang="en-US" dirty="0" err="1"/>
              <a:t>DoDD</a:t>
            </a:r>
            <a:r>
              <a:rPr lang="en-US" baseline="0" dirty="0"/>
              <a:t> 3025.18 and </a:t>
            </a:r>
            <a:r>
              <a:rPr lang="en-US" baseline="0" dirty="0" err="1"/>
              <a:t>DoDI</a:t>
            </a:r>
            <a:r>
              <a:rPr lang="en-US" baseline="0" dirty="0"/>
              <a:t> 3025.21 </a:t>
            </a:r>
            <a:r>
              <a:rPr lang="en-US" dirty="0"/>
              <a:t>resulted from the legislation at 10 USC </a:t>
            </a:r>
            <a:r>
              <a:rPr lang="en-US" dirty="0">
                <a:cs typeface="Arial" charset="0"/>
              </a:rPr>
              <a:t>§ </a:t>
            </a:r>
            <a:r>
              <a:rPr lang="en-US" dirty="0"/>
              <a:t>275.</a:t>
            </a:r>
          </a:p>
        </p:txBody>
      </p:sp>
    </p:spTree>
    <p:extLst>
      <p:ext uri="{BB962C8B-B14F-4D97-AF65-F5344CB8AC3E}">
        <p14:creationId xmlns:p14="http://schemas.microsoft.com/office/powerpoint/2010/main" val="4239874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sldNum" sz="quarter" idx="5"/>
          </p:nvPr>
        </p:nvSpPr>
        <p:spPr>
          <a:xfrm>
            <a:off x="3963988" y="8805863"/>
            <a:ext cx="3032125" cy="463550"/>
          </a:xfrm>
          <a:prstGeom prst="rect">
            <a:avLst/>
          </a:prstGeom>
          <a:noFill/>
        </p:spPr>
        <p:txBody>
          <a:bodyPr/>
          <a:lstStyle/>
          <a:p>
            <a:fld id="{98F72815-C0AB-465D-93E0-8B535C3A539B}" type="slidenum">
              <a:rPr lang="en-US" smtClean="0"/>
              <a:pPr/>
              <a:t>23</a:t>
            </a:fld>
            <a:endParaRPr lang="en-US" dirty="0"/>
          </a:p>
        </p:txBody>
      </p:sp>
      <p:sp>
        <p:nvSpPr>
          <p:cNvPr id="63491" name="Rectangle 2"/>
          <p:cNvSpPr>
            <a:spLocks noGrp="1" noRot="1" noChangeAspect="1" noChangeArrowheads="1" noTextEdit="1"/>
          </p:cNvSpPr>
          <p:nvPr>
            <p:ph type="sldImg"/>
          </p:nvPr>
        </p:nvSpPr>
        <p:spPr>
          <a:xfrm>
            <a:off x="1646238" y="0"/>
            <a:ext cx="3633787" cy="2044700"/>
          </a:xfrm>
          <a:ln/>
        </p:spPr>
      </p:sp>
      <p:sp>
        <p:nvSpPr>
          <p:cNvPr id="63492"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493356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sldNum" sz="quarter" idx="5"/>
          </p:nvPr>
        </p:nvSpPr>
        <p:spPr>
          <a:xfrm>
            <a:off x="3963988" y="8805863"/>
            <a:ext cx="3032125" cy="463550"/>
          </a:xfrm>
          <a:prstGeom prst="rect">
            <a:avLst/>
          </a:prstGeom>
          <a:noFill/>
        </p:spPr>
        <p:txBody>
          <a:bodyPr/>
          <a:lstStyle/>
          <a:p>
            <a:fld id="{601AF647-7027-441E-AA78-C60B6F290E9E}" type="slidenum">
              <a:rPr lang="en-US" smtClean="0"/>
              <a:pPr/>
              <a:t>24</a:t>
            </a:fld>
            <a:endParaRPr lang="en-US" dirty="0"/>
          </a:p>
        </p:txBody>
      </p:sp>
      <p:sp>
        <p:nvSpPr>
          <p:cNvPr id="64515" name="Rectangle 2"/>
          <p:cNvSpPr>
            <a:spLocks noGrp="1" noRot="1" noChangeAspect="1" noChangeArrowheads="1" noTextEdit="1"/>
          </p:cNvSpPr>
          <p:nvPr>
            <p:ph type="sldImg"/>
          </p:nvPr>
        </p:nvSpPr>
        <p:spPr>
          <a:xfrm>
            <a:off x="409575" y="695325"/>
            <a:ext cx="6178550" cy="3476625"/>
          </a:xfrm>
          <a:ln/>
        </p:spPr>
      </p:sp>
      <p:sp>
        <p:nvSpPr>
          <p:cNvPr id="64516"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02753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type="sldNum" sz="quarter" idx="5"/>
          </p:nvPr>
        </p:nvSpPr>
        <p:spPr>
          <a:xfrm>
            <a:off x="3963988" y="8805863"/>
            <a:ext cx="3032125" cy="463550"/>
          </a:xfrm>
          <a:prstGeom prst="rect">
            <a:avLst/>
          </a:prstGeom>
          <a:noFill/>
        </p:spPr>
        <p:txBody>
          <a:bodyPr/>
          <a:lstStyle/>
          <a:p>
            <a:fld id="{93D5FEF2-1F81-431D-BA3C-47B4C32B7AD0}" type="slidenum">
              <a:rPr lang="en-US" smtClean="0"/>
              <a:pPr/>
              <a:t>25</a:t>
            </a:fld>
            <a:endParaRPr lang="en-US" dirty="0"/>
          </a:p>
        </p:txBody>
      </p:sp>
      <p:sp>
        <p:nvSpPr>
          <p:cNvPr id="65539" name="Rectangle 2"/>
          <p:cNvSpPr>
            <a:spLocks noGrp="1" noRot="1" noChangeAspect="1" noChangeArrowheads="1" noTextEdit="1"/>
          </p:cNvSpPr>
          <p:nvPr>
            <p:ph type="sldImg"/>
          </p:nvPr>
        </p:nvSpPr>
        <p:spPr>
          <a:xfrm>
            <a:off x="442913" y="0"/>
            <a:ext cx="6178550" cy="3476625"/>
          </a:xfrm>
          <a:ln/>
        </p:spPr>
      </p:sp>
      <p:sp>
        <p:nvSpPr>
          <p:cNvPr id="6554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907926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409575" y="695325"/>
            <a:ext cx="6178550" cy="3476625"/>
          </a:xfrm>
          <a:ln/>
        </p:spPr>
      </p:sp>
      <p:sp>
        <p:nvSpPr>
          <p:cNvPr id="3" name="Notes Placeholder 2"/>
          <p:cNvSpPr>
            <a:spLocks noGrp="1"/>
          </p:cNvSpPr>
          <p:nvPr>
            <p:ph type="body" idx="1"/>
          </p:nvPr>
        </p:nvSpPr>
        <p:spPr/>
        <p:txBody>
          <a:bodyPr>
            <a:normAutofit fontScale="70000" lnSpcReduction="20000"/>
          </a:bodyPr>
          <a:lstStyle/>
          <a:p>
            <a:pPr>
              <a:buFont typeface="Arial" pitchFamily="34" charset="0"/>
              <a:buChar char="•"/>
              <a:defRPr/>
            </a:pPr>
            <a:r>
              <a:rPr lang="en-US" sz="1200" b="1" dirty="0"/>
              <a:t> Instructor</a:t>
            </a:r>
            <a:r>
              <a:rPr lang="en-US" sz="1200" b="1" baseline="0" dirty="0"/>
              <a:t> Comments</a:t>
            </a:r>
          </a:p>
          <a:p>
            <a:pPr lvl="1">
              <a:buFont typeface="Arial" pitchFamily="34" charset="0"/>
              <a:buChar char="•"/>
              <a:defRPr/>
            </a:pPr>
            <a:r>
              <a:rPr lang="en-US" dirty="0"/>
              <a:t> While we’ve discussed those exceptions to the PCA, chapter 15 does not provide for “exceptions” to the PCA, as it allow for “support” of civilian law enforcement.  There is a difference between “direct participation,” which is unauthorized unless an exception applies, versus support.</a:t>
            </a:r>
          </a:p>
          <a:p>
            <a:pPr>
              <a:defRPr/>
            </a:pPr>
            <a:endParaRPr lang="en-US" dirty="0"/>
          </a:p>
          <a:p>
            <a:pPr>
              <a:buFontTx/>
              <a:buChar char="-"/>
              <a:defRPr/>
            </a:pPr>
            <a:r>
              <a:rPr lang="en-US" dirty="0"/>
              <a:t>POLICY GUIDANCE BY DEP SECDEF (1996):  Basic military skills training, such as basic marksmanship, patrolling, medical/combat lifesaver, mission planning, and survival skills are OK.  Provision of advanced military training is prohibited.  Advanced military training is defined as high intensity training which focuses on the tactics, techniques, and procedures (TTPs) required to apprehend, arrest, detain, search for, or seize a criminal suspect when the potential for a violent confrontation exist.</a:t>
            </a:r>
            <a:r>
              <a:rPr lang="en-US" baseline="0" dirty="0"/>
              <a:t>  </a:t>
            </a:r>
          </a:p>
          <a:p>
            <a:pPr>
              <a:buFontTx/>
              <a:buChar char="-"/>
              <a:defRPr/>
            </a:pPr>
            <a:r>
              <a:rPr lang="en-US" baseline="0" dirty="0"/>
              <a:t>EXAMPLES OF ADVANCED MILITARY TRAINING:  s</a:t>
            </a:r>
            <a:r>
              <a:rPr lang="en-US" dirty="0"/>
              <a:t>niper </a:t>
            </a:r>
            <a:r>
              <a:rPr lang="en-US" dirty="0" err="1"/>
              <a:t>trng</a:t>
            </a:r>
            <a:r>
              <a:rPr lang="en-US" dirty="0"/>
              <a:t>., MOUT, and close quarter/battle</a:t>
            </a:r>
          </a:p>
          <a:p>
            <a:pPr>
              <a:buFontTx/>
              <a:buChar char="-"/>
              <a:defRPr/>
            </a:pPr>
            <a:r>
              <a:rPr lang="en-US" dirty="0"/>
              <a:t>EXCEPTION:  Training at the MP school.</a:t>
            </a:r>
            <a:r>
              <a:rPr lang="en-US" baseline="0" dirty="0"/>
              <a:t>  The CDR SOCOM </a:t>
            </a:r>
            <a:r>
              <a:rPr lang="en-US" dirty="0"/>
              <a:t>may approve this training.</a:t>
            </a:r>
          </a:p>
          <a:p>
            <a:pPr>
              <a:defRPr/>
            </a:pPr>
            <a:endParaRPr lang="en-US" dirty="0"/>
          </a:p>
          <a:p>
            <a:pPr>
              <a:defRPr/>
            </a:pPr>
            <a:r>
              <a:rPr lang="en-US" dirty="0"/>
              <a:t>USE OF MIL EQUIPMENT AND FACILITIES:  Section 272 allows</a:t>
            </a:r>
            <a:r>
              <a:rPr lang="en-US" baseline="0" dirty="0"/>
              <a:t> the DoD to make </a:t>
            </a:r>
            <a:r>
              <a:rPr lang="en-US" dirty="0"/>
              <a:t>available any equipment (including associated supplies or spare parts), base facility, or research facility of the Department of Defense to any Federal, State, or local civilian law enforcement official for law enforcement purposes.</a:t>
            </a:r>
          </a:p>
          <a:p>
            <a:pPr>
              <a:defRPr/>
            </a:pPr>
            <a:endParaRPr lang="en-US" dirty="0"/>
          </a:p>
          <a:p>
            <a:pPr>
              <a:defRPr/>
            </a:pPr>
            <a:r>
              <a:rPr lang="en-US" dirty="0"/>
              <a:t>ADVICE:  Section 273 allows provision of expert advice, but regular or direct involvement by Federal military personnel in the law enforcement activity is prohibited.</a:t>
            </a:r>
          </a:p>
          <a:p>
            <a:pPr>
              <a:defRPr/>
            </a:pPr>
            <a:r>
              <a:rPr lang="en-US" dirty="0"/>
              <a:t>EXAMPLE:  Military working dog team – can provide dog (equipment) and handler (advice)…however, Federal</a:t>
            </a:r>
            <a:r>
              <a:rPr lang="en-US" baseline="0" dirty="0"/>
              <a:t> military personnel </a:t>
            </a:r>
            <a:r>
              <a:rPr lang="en-US" dirty="0"/>
              <a:t>cannot directly</a:t>
            </a:r>
            <a:r>
              <a:rPr lang="en-US" baseline="0" dirty="0"/>
              <a:t> participate in the performance of local law enforcement activities such as </a:t>
            </a:r>
            <a:r>
              <a:rPr lang="en-US" dirty="0"/>
              <a:t>drug sweeps.</a:t>
            </a:r>
          </a:p>
          <a:p>
            <a:pPr>
              <a:defRPr/>
            </a:pPr>
            <a:endParaRPr lang="en-US" dirty="0"/>
          </a:p>
          <a:p>
            <a:pPr>
              <a:defRPr/>
            </a:pPr>
            <a:r>
              <a:rPr lang="en-US" dirty="0"/>
              <a:t>APPROVAL AUTHORITY</a:t>
            </a:r>
            <a:r>
              <a:rPr lang="en-US" baseline="0" dirty="0"/>
              <a:t> = </a:t>
            </a:r>
            <a:r>
              <a:rPr lang="en-US" dirty="0"/>
              <a:t>SECDEF</a:t>
            </a:r>
            <a:r>
              <a:rPr lang="en-US" baseline="0" dirty="0"/>
              <a:t> i</a:t>
            </a:r>
            <a:r>
              <a:rPr lang="en-US" dirty="0"/>
              <a:t>f assignments of 50 or more DoD employees, or if advice will be used by LEA against specifically identified individuals or groups</a:t>
            </a:r>
            <a:r>
              <a:rPr lang="en-US" sz="1800" dirty="0"/>
              <a:t>.</a:t>
            </a:r>
          </a:p>
          <a:p>
            <a:pPr>
              <a:defRPr/>
            </a:pPr>
            <a:endParaRPr lang="en-US" sz="1800" dirty="0"/>
          </a:p>
          <a:p>
            <a:pPr>
              <a:defRPr/>
            </a:pPr>
            <a:r>
              <a:rPr lang="en-US" sz="1800" dirty="0"/>
              <a:t>REIMBURSEMENT:  Economy Act for Federal agencies, unless the support is provided in normal course of training or ops, or support results in substantially equivalent training value.</a:t>
            </a:r>
          </a:p>
          <a:p>
            <a:pPr>
              <a:defRPr/>
            </a:pPr>
            <a:endParaRPr lang="en-US" sz="1800" dirty="0"/>
          </a:p>
          <a:p>
            <a:pPr>
              <a:defRPr/>
            </a:pPr>
            <a:r>
              <a:rPr lang="en-US" dirty="0"/>
              <a:t>  </a:t>
            </a:r>
          </a:p>
        </p:txBody>
      </p:sp>
      <p:sp>
        <p:nvSpPr>
          <p:cNvPr id="66564" name="Slide Number Placeholder 3"/>
          <p:cNvSpPr>
            <a:spLocks noGrp="1"/>
          </p:cNvSpPr>
          <p:nvPr>
            <p:ph type="sldNum" sz="quarter" idx="5"/>
          </p:nvPr>
        </p:nvSpPr>
        <p:spPr>
          <a:xfrm>
            <a:off x="3963988" y="8805863"/>
            <a:ext cx="3032125" cy="463550"/>
          </a:xfrm>
          <a:prstGeom prst="rect">
            <a:avLst/>
          </a:prstGeom>
          <a:noFill/>
        </p:spPr>
        <p:txBody>
          <a:bodyPr/>
          <a:lstStyle/>
          <a:p>
            <a:fld id="{A19C0A9E-6712-406F-B2EF-1F9BCBAB05AC}" type="slidenum">
              <a:rPr lang="en-US" smtClean="0"/>
              <a:pPr/>
              <a:t>26</a:t>
            </a:fld>
            <a:endParaRPr lang="en-US" dirty="0"/>
          </a:p>
        </p:txBody>
      </p:sp>
    </p:spTree>
    <p:extLst>
      <p:ext uri="{BB962C8B-B14F-4D97-AF65-F5344CB8AC3E}">
        <p14:creationId xmlns:p14="http://schemas.microsoft.com/office/powerpoint/2010/main" val="1152667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sldNum" sz="quarter" idx="5"/>
          </p:nvPr>
        </p:nvSpPr>
        <p:spPr>
          <a:xfrm>
            <a:off x="3963988" y="8805863"/>
            <a:ext cx="3032125" cy="463550"/>
          </a:xfrm>
          <a:prstGeom prst="rect">
            <a:avLst/>
          </a:prstGeom>
          <a:noFill/>
        </p:spPr>
        <p:txBody>
          <a:bodyPr/>
          <a:lstStyle/>
          <a:p>
            <a:fld id="{F279D8CB-353B-48A1-985E-0AEC119FEFBC}" type="slidenum">
              <a:rPr lang="en-US" smtClean="0"/>
              <a:pPr/>
              <a:t>28</a:t>
            </a:fld>
            <a:endParaRPr lang="en-US" dirty="0"/>
          </a:p>
        </p:txBody>
      </p:sp>
      <p:sp>
        <p:nvSpPr>
          <p:cNvPr id="68611" name="Rectangle 2"/>
          <p:cNvSpPr>
            <a:spLocks noGrp="1" noRot="1" noChangeAspect="1" noChangeArrowheads="1" noTextEdit="1"/>
          </p:cNvSpPr>
          <p:nvPr>
            <p:ph type="sldImg"/>
          </p:nvPr>
        </p:nvSpPr>
        <p:spPr>
          <a:xfrm>
            <a:off x="409575" y="695325"/>
            <a:ext cx="6178550" cy="3476625"/>
          </a:xfrm>
          <a:ln/>
        </p:spPr>
      </p:sp>
      <p:sp>
        <p:nvSpPr>
          <p:cNvPr id="68612"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177561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Grp="1" noChangeArrowheads="1"/>
          </p:cNvSpPr>
          <p:nvPr>
            <p:ph type="sldNum" sz="quarter" idx="5"/>
          </p:nvPr>
        </p:nvSpPr>
        <p:spPr>
          <a:xfrm>
            <a:off x="3963988" y="8805863"/>
            <a:ext cx="3032125" cy="463550"/>
          </a:xfrm>
          <a:prstGeom prst="rect">
            <a:avLst/>
          </a:prstGeom>
          <a:noFill/>
        </p:spPr>
        <p:txBody>
          <a:bodyPr/>
          <a:lstStyle/>
          <a:p>
            <a:fld id="{E5B13D1C-812E-4669-8C90-84F382DF6D77}" type="slidenum">
              <a:rPr lang="en-US" smtClean="0"/>
              <a:pPr/>
              <a:t>29</a:t>
            </a:fld>
            <a:endParaRPr lang="en-US" dirty="0"/>
          </a:p>
        </p:txBody>
      </p:sp>
      <p:sp>
        <p:nvSpPr>
          <p:cNvPr id="69635" name="Rectangle 2"/>
          <p:cNvSpPr>
            <a:spLocks noGrp="1" noRot="1" noChangeAspect="1" noChangeArrowheads="1" noTextEdit="1"/>
          </p:cNvSpPr>
          <p:nvPr>
            <p:ph type="sldImg"/>
          </p:nvPr>
        </p:nvSpPr>
        <p:spPr>
          <a:xfrm>
            <a:off x="1374775" y="0"/>
            <a:ext cx="4176713" cy="2349500"/>
          </a:xfrm>
          <a:ln/>
        </p:spPr>
      </p:sp>
      <p:sp>
        <p:nvSpPr>
          <p:cNvPr id="69636" name="Rectangle 3"/>
          <p:cNvSpPr>
            <a:spLocks noGrp="1" noChangeArrowheads="1"/>
          </p:cNvSpPr>
          <p:nvPr>
            <p:ph type="body" idx="1"/>
          </p:nvPr>
        </p:nvSpPr>
        <p:spPr>
          <a:noFill/>
          <a:ln/>
        </p:spPr>
        <p:txBody>
          <a:bodyPr/>
          <a:lstStyle/>
          <a:p>
            <a:pPr>
              <a:buFont typeface="Arial" pitchFamily="34" charset="0"/>
              <a:buChar char="•"/>
            </a:pPr>
            <a:r>
              <a:rPr lang="en-US" sz="1200" b="1" dirty="0"/>
              <a:t> Instructor</a:t>
            </a:r>
            <a:r>
              <a:rPr lang="en-US" sz="1200" b="1" baseline="0" dirty="0"/>
              <a:t> Comments</a:t>
            </a:r>
          </a:p>
          <a:p>
            <a:pPr lvl="1">
              <a:buFont typeface="Arial" pitchFamily="34" charset="0"/>
              <a:buChar char="•"/>
            </a:pPr>
            <a:r>
              <a:rPr lang="en-US" dirty="0"/>
              <a:t> Exception to PCA.  In this case, the government of California requested the Federal Government send in its military forces to help restore law and order.  The California National Guard was Federalized; therefore, they fell under control of POTUS</a:t>
            </a:r>
            <a:r>
              <a:rPr lang="en-US" baseline="0" dirty="0"/>
              <a:t> versus the Governor of California</a:t>
            </a:r>
            <a:r>
              <a:rPr lang="en-US" dirty="0"/>
              <a:t>.</a:t>
            </a:r>
          </a:p>
          <a:p>
            <a:pPr lvl="1">
              <a:buFont typeface="Arial" pitchFamily="34" charset="0"/>
              <a:buChar char="•"/>
            </a:pPr>
            <a:endParaRPr lang="en-US" dirty="0"/>
          </a:p>
          <a:p>
            <a:r>
              <a:rPr lang="en-US" dirty="0"/>
              <a:t>ASD/HD&amp;ASA</a:t>
            </a:r>
            <a:r>
              <a:rPr lang="en-US" baseline="0" dirty="0"/>
              <a:t> = Assistant Secretary of Defense for Homeland Defense and Americas’ Security Affairs</a:t>
            </a:r>
            <a:endParaRPr lang="en-US" dirty="0"/>
          </a:p>
        </p:txBody>
      </p:sp>
    </p:spTree>
    <p:extLst>
      <p:ext uri="{BB962C8B-B14F-4D97-AF65-F5344CB8AC3E}">
        <p14:creationId xmlns:p14="http://schemas.microsoft.com/office/powerpoint/2010/main" val="33193136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409575" y="695325"/>
            <a:ext cx="6178550" cy="3476625"/>
          </a:xfrm>
          <a:ln/>
        </p:spPr>
      </p:sp>
      <p:sp>
        <p:nvSpPr>
          <p:cNvPr id="70659" name="Notes Placeholder 2"/>
          <p:cNvSpPr>
            <a:spLocks noGrp="1"/>
          </p:cNvSpPr>
          <p:nvPr>
            <p:ph type="body" idx="1"/>
          </p:nvPr>
        </p:nvSpPr>
        <p:spPr>
          <a:noFill/>
          <a:ln/>
        </p:spPr>
        <p:txBody>
          <a:bodyPr/>
          <a:lstStyle/>
          <a:p>
            <a:pPr>
              <a:buFont typeface="Arial" pitchFamily="34" charset="0"/>
              <a:buChar char="•"/>
            </a:pPr>
            <a:r>
              <a:rPr lang="en-US" sz="1200" b="1" dirty="0"/>
              <a:t> Instructor</a:t>
            </a:r>
            <a:r>
              <a:rPr lang="en-US" sz="1200" b="1" baseline="0" dirty="0"/>
              <a:t> Comments</a:t>
            </a:r>
          </a:p>
          <a:p>
            <a:pPr lvl="1">
              <a:buFont typeface="Arial" pitchFamily="34" charset="0"/>
              <a:buChar char="•"/>
            </a:pPr>
            <a:r>
              <a:rPr lang="en-US" dirty="0"/>
              <a:t> Here is the Proclamation required under Section 254 of the Insurrection Statutes – the Riot Act – prior to the use of Federal military personnel.</a:t>
            </a:r>
          </a:p>
        </p:txBody>
      </p:sp>
      <p:sp>
        <p:nvSpPr>
          <p:cNvPr id="70660" name="Slide Number Placeholder 3"/>
          <p:cNvSpPr>
            <a:spLocks noGrp="1"/>
          </p:cNvSpPr>
          <p:nvPr>
            <p:ph type="sldNum" sz="quarter" idx="5"/>
          </p:nvPr>
        </p:nvSpPr>
        <p:spPr>
          <a:xfrm>
            <a:off x="3963988" y="8805863"/>
            <a:ext cx="3032125" cy="463550"/>
          </a:xfrm>
          <a:prstGeom prst="rect">
            <a:avLst/>
          </a:prstGeom>
          <a:noFill/>
        </p:spPr>
        <p:txBody>
          <a:bodyPr/>
          <a:lstStyle/>
          <a:p>
            <a:fld id="{BB65B36B-B095-4EDA-9424-21F5D227F2D1}" type="slidenum">
              <a:rPr lang="en-US" smtClean="0"/>
              <a:pPr/>
              <a:t>30</a:t>
            </a:fld>
            <a:endParaRPr lang="en-US" dirty="0"/>
          </a:p>
        </p:txBody>
      </p:sp>
    </p:spTree>
    <p:extLst>
      <p:ext uri="{BB962C8B-B14F-4D97-AF65-F5344CB8AC3E}">
        <p14:creationId xmlns:p14="http://schemas.microsoft.com/office/powerpoint/2010/main" val="25225248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409575" y="695325"/>
            <a:ext cx="6178550" cy="3476625"/>
          </a:xfrm>
          <a:ln/>
        </p:spPr>
      </p:sp>
      <p:sp>
        <p:nvSpPr>
          <p:cNvPr id="71683" name="Notes Placeholder 2"/>
          <p:cNvSpPr>
            <a:spLocks noGrp="1"/>
          </p:cNvSpPr>
          <p:nvPr>
            <p:ph type="body" idx="1"/>
          </p:nvPr>
        </p:nvSpPr>
        <p:spPr>
          <a:noFill/>
          <a:ln/>
        </p:spPr>
        <p:txBody>
          <a:bodyPr/>
          <a:lstStyle/>
          <a:p>
            <a:pPr>
              <a:buFont typeface="Arial" pitchFamily="34" charset="0"/>
              <a:buChar char="•"/>
            </a:pPr>
            <a:r>
              <a:rPr lang="en-US" sz="1200" b="1" dirty="0"/>
              <a:t>Instructor</a:t>
            </a:r>
            <a:r>
              <a:rPr lang="en-US" sz="1200" b="1" baseline="0" dirty="0"/>
              <a:t> Comments:</a:t>
            </a:r>
          </a:p>
          <a:p>
            <a:pPr>
              <a:buFont typeface="Arial" pitchFamily="34" charset="0"/>
              <a:buChar char="•"/>
            </a:pPr>
            <a:r>
              <a:rPr lang="en-US" dirty="0"/>
              <a:t>This is the executive order sending in Federal troops.</a:t>
            </a:r>
          </a:p>
        </p:txBody>
      </p:sp>
      <p:sp>
        <p:nvSpPr>
          <p:cNvPr id="71684" name="Slide Number Placeholder 3"/>
          <p:cNvSpPr>
            <a:spLocks noGrp="1"/>
          </p:cNvSpPr>
          <p:nvPr>
            <p:ph type="sldNum" sz="quarter" idx="5"/>
          </p:nvPr>
        </p:nvSpPr>
        <p:spPr>
          <a:xfrm>
            <a:off x="3963988" y="8805863"/>
            <a:ext cx="3032125" cy="463550"/>
          </a:xfrm>
          <a:prstGeom prst="rect">
            <a:avLst/>
          </a:prstGeom>
          <a:noFill/>
        </p:spPr>
        <p:txBody>
          <a:bodyPr/>
          <a:lstStyle/>
          <a:p>
            <a:fld id="{EB864440-E056-4AD5-ADA3-B83961A1F3F4}" type="slidenum">
              <a:rPr lang="en-US" smtClean="0"/>
              <a:pPr/>
              <a:t>31</a:t>
            </a:fld>
            <a:endParaRPr lang="en-US" dirty="0"/>
          </a:p>
        </p:txBody>
      </p:sp>
    </p:spTree>
    <p:extLst>
      <p:ext uri="{BB962C8B-B14F-4D97-AF65-F5344CB8AC3E}">
        <p14:creationId xmlns:p14="http://schemas.microsoft.com/office/powerpoint/2010/main" val="4132530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sldNum" sz="quarter" idx="5"/>
          </p:nvPr>
        </p:nvSpPr>
        <p:spPr>
          <a:xfrm>
            <a:off x="3963988" y="8805863"/>
            <a:ext cx="3032125" cy="463550"/>
          </a:xfrm>
          <a:prstGeom prst="rect">
            <a:avLst/>
          </a:prstGeom>
          <a:noFill/>
        </p:spPr>
        <p:txBody>
          <a:bodyPr/>
          <a:lstStyle/>
          <a:p>
            <a:fld id="{030C05F6-FB56-4E94-93D9-E330491C95F1}" type="slidenum">
              <a:rPr lang="en-US" smtClean="0"/>
              <a:pPr/>
              <a:t>3</a:t>
            </a:fld>
            <a:endParaRPr lang="en-US" dirty="0"/>
          </a:p>
        </p:txBody>
      </p:sp>
      <p:sp>
        <p:nvSpPr>
          <p:cNvPr id="44035" name="Rectangle 2"/>
          <p:cNvSpPr>
            <a:spLocks noGrp="1" noRot="1" noChangeAspect="1" noChangeArrowheads="1" noTextEdit="1"/>
          </p:cNvSpPr>
          <p:nvPr>
            <p:ph type="sldImg"/>
          </p:nvPr>
        </p:nvSpPr>
        <p:spPr>
          <a:xfrm>
            <a:off x="409575" y="695325"/>
            <a:ext cx="6178550" cy="3476625"/>
          </a:xfrm>
          <a:ln/>
        </p:spPr>
      </p:sp>
      <p:sp>
        <p:nvSpPr>
          <p:cNvPr id="44036" name="Rectangle 3"/>
          <p:cNvSpPr>
            <a:spLocks noGrp="1" noChangeArrowheads="1"/>
          </p:cNvSpPr>
          <p:nvPr>
            <p:ph type="body" idx="1"/>
          </p:nvPr>
        </p:nvSpPr>
        <p:spPr>
          <a:xfrm>
            <a:off x="450850" y="4403725"/>
            <a:ext cx="6172200" cy="4171950"/>
          </a:xfrm>
          <a:noFill/>
          <a:ln/>
        </p:spPr>
        <p:txBody>
          <a:bodyPr/>
          <a:lstStyle/>
          <a:p>
            <a:pPr>
              <a:buFont typeface="Arial" pitchFamily="34" charset="0"/>
              <a:buChar char="•"/>
            </a:pPr>
            <a:r>
              <a:rPr lang="en-US" sz="1200" b="1" dirty="0"/>
              <a:t> Instructor</a:t>
            </a:r>
            <a:r>
              <a:rPr lang="en-US" sz="1200" b="1" baseline="0" dirty="0"/>
              <a:t> Comments</a:t>
            </a:r>
            <a:br>
              <a:rPr lang="en-US" sz="1200" baseline="0" dirty="0"/>
            </a:br>
            <a:endParaRPr lang="en-US" sz="1200" baseline="0" dirty="0"/>
          </a:p>
          <a:p>
            <a:r>
              <a:rPr lang="en-US" sz="1200" dirty="0"/>
              <a:t>These are the overarching principles for DSCA</a:t>
            </a:r>
          </a:p>
        </p:txBody>
      </p:sp>
    </p:spTree>
    <p:extLst>
      <p:ext uri="{BB962C8B-B14F-4D97-AF65-F5344CB8AC3E}">
        <p14:creationId xmlns:p14="http://schemas.microsoft.com/office/powerpoint/2010/main" val="18008675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5325"/>
            <a:ext cx="6178550" cy="3476625"/>
          </a:xfrm>
        </p:spPr>
      </p:sp>
      <p:sp>
        <p:nvSpPr>
          <p:cNvPr id="3" name="Notes Placeholder 2"/>
          <p:cNvSpPr>
            <a:spLocks noGrp="1"/>
          </p:cNvSpPr>
          <p:nvPr>
            <p:ph type="body" idx="1"/>
          </p:nvPr>
        </p:nvSpPr>
        <p:spPr/>
        <p:txBody>
          <a:bodyPr/>
          <a:lstStyle/>
          <a:p>
            <a:pPr>
              <a:buFont typeface="Arial" pitchFamily="34" charset="0"/>
              <a:buChar char="•"/>
            </a:pPr>
            <a:r>
              <a:rPr lang="en-US" sz="1200" b="1" dirty="0"/>
              <a:t>Instructor</a:t>
            </a:r>
            <a:r>
              <a:rPr lang="en-US" sz="1200" b="1" baseline="0" dirty="0"/>
              <a:t> Comments</a:t>
            </a:r>
          </a:p>
          <a:p>
            <a:pPr lvl="1">
              <a:buFont typeface="Arial" pitchFamily="34" charset="0"/>
              <a:buChar char="•"/>
            </a:pPr>
            <a:r>
              <a:rPr lang="en-US" dirty="0"/>
              <a:t> Insurrection within State, legislature or Governor request assistance.</a:t>
            </a:r>
          </a:p>
          <a:p>
            <a:pPr lvl="1">
              <a:buFont typeface="Arial" pitchFamily="34" charset="0"/>
              <a:buChar char="•"/>
            </a:pPr>
            <a:r>
              <a:rPr lang="en-US" dirty="0"/>
              <a:t> Rebellion making it impossible or impracticable to enforce Federal law or State law; State isn’t providing protection of rights.</a:t>
            </a:r>
          </a:p>
          <a:p>
            <a:endParaRPr lang="en-US" dirty="0"/>
          </a:p>
        </p:txBody>
      </p:sp>
    </p:spTree>
    <p:extLst>
      <p:ext uri="{BB962C8B-B14F-4D97-AF65-F5344CB8AC3E}">
        <p14:creationId xmlns:p14="http://schemas.microsoft.com/office/powerpoint/2010/main" val="36286370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Grp="1" noChangeArrowheads="1"/>
          </p:cNvSpPr>
          <p:nvPr>
            <p:ph type="sldNum" sz="quarter" idx="5"/>
          </p:nvPr>
        </p:nvSpPr>
        <p:spPr>
          <a:xfrm>
            <a:off x="3963988" y="8805863"/>
            <a:ext cx="3032125" cy="463550"/>
          </a:xfrm>
          <a:prstGeom prst="rect">
            <a:avLst/>
          </a:prstGeom>
          <a:noFill/>
        </p:spPr>
        <p:txBody>
          <a:bodyPr/>
          <a:lstStyle/>
          <a:p>
            <a:fld id="{F9B49185-710F-4C73-A78B-9EBD2AF9CA5B}" type="slidenum">
              <a:rPr lang="en-US" smtClean="0"/>
              <a:pPr/>
              <a:t>33</a:t>
            </a:fld>
            <a:endParaRPr lang="en-US" dirty="0"/>
          </a:p>
        </p:txBody>
      </p:sp>
      <p:sp>
        <p:nvSpPr>
          <p:cNvPr id="73731" name="Rectangle 2"/>
          <p:cNvSpPr>
            <a:spLocks noGrp="1" noRot="1" noChangeAspect="1" noChangeArrowheads="1" noTextEdit="1"/>
          </p:cNvSpPr>
          <p:nvPr>
            <p:ph type="sldImg"/>
          </p:nvPr>
        </p:nvSpPr>
        <p:spPr>
          <a:xfrm>
            <a:off x="409575" y="695325"/>
            <a:ext cx="6178550" cy="3476625"/>
          </a:xfrm>
          <a:ln/>
        </p:spPr>
      </p:sp>
      <p:sp>
        <p:nvSpPr>
          <p:cNvPr id="73732"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096226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Grp="1" noChangeArrowheads="1"/>
          </p:cNvSpPr>
          <p:nvPr>
            <p:ph type="sldNum" sz="quarter" idx="5"/>
          </p:nvPr>
        </p:nvSpPr>
        <p:spPr>
          <a:xfrm>
            <a:off x="3963988" y="8805863"/>
            <a:ext cx="3032125" cy="463550"/>
          </a:xfrm>
          <a:prstGeom prst="rect">
            <a:avLst/>
          </a:prstGeom>
          <a:noFill/>
        </p:spPr>
        <p:txBody>
          <a:bodyPr/>
          <a:lstStyle/>
          <a:p>
            <a:fld id="{0399ADE4-0490-4142-9D2C-69983ED297F5}" type="slidenum">
              <a:rPr lang="en-US" smtClean="0"/>
              <a:pPr/>
              <a:t>34</a:t>
            </a:fld>
            <a:endParaRPr lang="en-US" dirty="0"/>
          </a:p>
        </p:txBody>
      </p:sp>
      <p:sp>
        <p:nvSpPr>
          <p:cNvPr id="74755" name="Rectangle 2"/>
          <p:cNvSpPr>
            <a:spLocks noGrp="1" noRot="1" noChangeAspect="1" noChangeArrowheads="1" noTextEdit="1"/>
          </p:cNvSpPr>
          <p:nvPr>
            <p:ph type="sldImg"/>
          </p:nvPr>
        </p:nvSpPr>
        <p:spPr>
          <a:xfrm>
            <a:off x="363538" y="0"/>
            <a:ext cx="6178550" cy="3476625"/>
          </a:xfrm>
          <a:ln/>
        </p:spPr>
      </p:sp>
      <p:sp>
        <p:nvSpPr>
          <p:cNvPr id="74756" name="Rectangle 3"/>
          <p:cNvSpPr>
            <a:spLocks noGrp="1" noChangeArrowheads="1"/>
          </p:cNvSpPr>
          <p:nvPr>
            <p:ph type="body" idx="1"/>
          </p:nvPr>
        </p:nvSpPr>
        <p:spPr>
          <a:noFill/>
          <a:ln/>
        </p:spPr>
        <p:txBody>
          <a:bodyPr/>
          <a:lstStyle/>
          <a:p>
            <a:pPr>
              <a:buFont typeface="Arial" pitchFamily="34" charset="0"/>
              <a:buChar char="•"/>
            </a:pPr>
            <a:r>
              <a:rPr lang="en-US" sz="1200" b="1" dirty="0"/>
              <a:t> Instructor</a:t>
            </a:r>
            <a:r>
              <a:rPr lang="en-US" sz="1200" b="1" baseline="0" dirty="0"/>
              <a:t> Comments</a:t>
            </a:r>
          </a:p>
          <a:p>
            <a:pPr lvl="1">
              <a:buFont typeface="Arial" pitchFamily="34" charset="0"/>
              <a:buChar char="•"/>
            </a:pPr>
            <a:r>
              <a:rPr lang="en-US" dirty="0"/>
              <a:t> Major disaster – natural catastrophe with damage significant enough to warrant disaster assistance – requires request from Governor, State executed plan, State will cost share</a:t>
            </a:r>
          </a:p>
          <a:p>
            <a:endParaRPr lang="en-US" dirty="0"/>
          </a:p>
          <a:p>
            <a:pPr lvl="1">
              <a:buFont typeface="Arial" pitchFamily="34" charset="0"/>
              <a:buChar char="•"/>
            </a:pPr>
            <a:r>
              <a:rPr lang="en-US" dirty="0"/>
              <a:t> Emergency – necessary to save lives and protect property, health safety – same requirements but State must specify dollar amount and assistance needed.</a:t>
            </a:r>
          </a:p>
          <a:p>
            <a:endParaRPr lang="en-US" dirty="0"/>
          </a:p>
          <a:p>
            <a:pPr lvl="1">
              <a:buFont typeface="Arial" pitchFamily="34" charset="0"/>
              <a:buChar char="•"/>
            </a:pPr>
            <a:r>
              <a:rPr lang="en-US" dirty="0"/>
              <a:t> Operationally no different.  The bottom line is that a Stafford Act Declaration IS NOT an exception to the PCA.</a:t>
            </a:r>
          </a:p>
          <a:p>
            <a:endParaRPr lang="en-US" dirty="0"/>
          </a:p>
          <a:p>
            <a:pPr lvl="1">
              <a:buFont typeface="Arial" pitchFamily="34" charset="0"/>
              <a:buChar char="•"/>
            </a:pPr>
            <a:r>
              <a:rPr lang="en-US" dirty="0"/>
              <a:t> The President can send in Federal assets (troops) for 10 days prior to a declaration.</a:t>
            </a:r>
          </a:p>
        </p:txBody>
      </p:sp>
    </p:spTree>
    <p:extLst>
      <p:ext uri="{BB962C8B-B14F-4D97-AF65-F5344CB8AC3E}">
        <p14:creationId xmlns:p14="http://schemas.microsoft.com/office/powerpoint/2010/main" val="1840724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Grp="1" noChangeArrowheads="1"/>
          </p:cNvSpPr>
          <p:nvPr>
            <p:ph type="sldNum" sz="quarter" idx="5"/>
          </p:nvPr>
        </p:nvSpPr>
        <p:spPr>
          <a:xfrm>
            <a:off x="3963988" y="8805863"/>
            <a:ext cx="3032125" cy="463550"/>
          </a:xfrm>
          <a:prstGeom prst="rect">
            <a:avLst/>
          </a:prstGeom>
          <a:noFill/>
        </p:spPr>
        <p:txBody>
          <a:bodyPr/>
          <a:lstStyle/>
          <a:p>
            <a:fld id="{96D39F44-D552-4D87-A1F9-19684AE9E0D8}" type="slidenum">
              <a:rPr lang="en-US" smtClean="0"/>
              <a:pPr/>
              <a:t>35</a:t>
            </a:fld>
            <a:endParaRPr lang="en-US" dirty="0"/>
          </a:p>
        </p:txBody>
      </p:sp>
      <p:sp>
        <p:nvSpPr>
          <p:cNvPr id="75779" name="Rectangle 2"/>
          <p:cNvSpPr>
            <a:spLocks noGrp="1" noRot="1" noChangeAspect="1" noChangeArrowheads="1" noTextEdit="1"/>
          </p:cNvSpPr>
          <p:nvPr>
            <p:ph type="sldImg"/>
          </p:nvPr>
        </p:nvSpPr>
        <p:spPr>
          <a:xfrm>
            <a:off x="1103313" y="0"/>
            <a:ext cx="4716462" cy="2654300"/>
          </a:xfrm>
          <a:ln/>
        </p:spPr>
      </p:sp>
      <p:sp>
        <p:nvSpPr>
          <p:cNvPr id="75780" name="Rectangle 3"/>
          <p:cNvSpPr>
            <a:spLocks noGrp="1" noChangeArrowheads="1"/>
          </p:cNvSpPr>
          <p:nvPr>
            <p:ph type="body" idx="1"/>
          </p:nvPr>
        </p:nvSpPr>
        <p:spPr>
          <a:xfrm>
            <a:off x="0" y="2578100"/>
            <a:ext cx="6777038" cy="6326188"/>
          </a:xfrm>
          <a:noFill/>
          <a:ln/>
        </p:spPr>
        <p:txBody>
          <a:bodyPr/>
          <a:lstStyle/>
          <a:p>
            <a:pPr marL="0" indent="0">
              <a:spcBef>
                <a:spcPts val="0"/>
              </a:spcBef>
              <a:buFont typeface="Arial" pitchFamily="34" charset="0"/>
              <a:buChar char="•"/>
            </a:pPr>
            <a:r>
              <a:rPr lang="en-US" sz="1400" b="1" dirty="0"/>
              <a:t>Instructor</a:t>
            </a:r>
            <a:r>
              <a:rPr lang="en-US" sz="1400" b="1" baseline="0" dirty="0"/>
              <a:t> Comments</a:t>
            </a:r>
          </a:p>
          <a:p>
            <a:pPr marL="457200" lvl="1" indent="0">
              <a:spcBef>
                <a:spcPts val="0"/>
              </a:spcBef>
              <a:buFont typeface="Arial" pitchFamily="34" charset="0"/>
              <a:buChar char="•"/>
            </a:pPr>
            <a:r>
              <a:rPr lang="en-US" sz="1400" dirty="0"/>
              <a:t> These are the types of support authorized for a Stafford Act response – basically coming out of Chapter 15, Title 10, discussed earlier.</a:t>
            </a:r>
          </a:p>
        </p:txBody>
      </p:sp>
    </p:spTree>
    <p:extLst>
      <p:ext uri="{BB962C8B-B14F-4D97-AF65-F5344CB8AC3E}">
        <p14:creationId xmlns:p14="http://schemas.microsoft.com/office/powerpoint/2010/main" val="19781930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Grp="1" noChangeArrowheads="1"/>
          </p:cNvSpPr>
          <p:nvPr>
            <p:ph type="sldNum" sz="quarter" idx="5"/>
          </p:nvPr>
        </p:nvSpPr>
        <p:spPr>
          <a:xfrm>
            <a:off x="3963988" y="8805863"/>
            <a:ext cx="3032125" cy="463550"/>
          </a:xfrm>
          <a:prstGeom prst="rect">
            <a:avLst/>
          </a:prstGeom>
          <a:noFill/>
        </p:spPr>
        <p:txBody>
          <a:bodyPr/>
          <a:lstStyle/>
          <a:p>
            <a:fld id="{BE9AC7D1-8562-4A72-AC1A-0EA1377896F1}" type="slidenum">
              <a:rPr lang="en-US" smtClean="0"/>
              <a:pPr/>
              <a:t>36</a:t>
            </a:fld>
            <a:endParaRPr lang="en-US" dirty="0"/>
          </a:p>
        </p:txBody>
      </p:sp>
      <p:sp>
        <p:nvSpPr>
          <p:cNvPr id="76803" name="Rectangle 2"/>
          <p:cNvSpPr>
            <a:spLocks noGrp="1" noRot="1" noChangeAspect="1" noChangeArrowheads="1" noTextEdit="1"/>
          </p:cNvSpPr>
          <p:nvPr>
            <p:ph type="sldImg"/>
          </p:nvPr>
        </p:nvSpPr>
        <p:spPr>
          <a:xfrm>
            <a:off x="442913" y="0"/>
            <a:ext cx="6178550" cy="3476625"/>
          </a:xfrm>
          <a:ln/>
        </p:spPr>
      </p:sp>
      <p:sp>
        <p:nvSpPr>
          <p:cNvPr id="76804" name="Rectangle 3"/>
          <p:cNvSpPr>
            <a:spLocks noGrp="1" noChangeArrowheads="1"/>
          </p:cNvSpPr>
          <p:nvPr>
            <p:ph type="body" idx="1"/>
          </p:nvPr>
        </p:nvSpPr>
        <p:spPr>
          <a:noFill/>
          <a:ln/>
        </p:spPr>
        <p:txBody>
          <a:bodyPr/>
          <a:lstStyle/>
          <a:p>
            <a:pPr>
              <a:buFont typeface="Arial" pitchFamily="34" charset="0"/>
              <a:buChar char="•"/>
            </a:pPr>
            <a:r>
              <a:rPr lang="en-US" sz="1200" b="1" dirty="0"/>
              <a:t> Instructor</a:t>
            </a:r>
            <a:r>
              <a:rPr lang="en-US" sz="1200" b="1" baseline="0" dirty="0"/>
              <a:t> Comments</a:t>
            </a:r>
          </a:p>
          <a:p>
            <a:pPr lvl="1">
              <a:buFont typeface="Arial" pitchFamily="34" charset="0"/>
              <a:buChar char="•"/>
            </a:pPr>
            <a:r>
              <a:rPr lang="en-US" dirty="0"/>
              <a:t> Immediate Response Authority is that authority where a local commander can respond to an event close by their installation, etc.  Immediate Response authority is authorized, but is not an exception to PCA.</a:t>
            </a:r>
          </a:p>
        </p:txBody>
      </p:sp>
    </p:spTree>
    <p:extLst>
      <p:ext uri="{BB962C8B-B14F-4D97-AF65-F5344CB8AC3E}">
        <p14:creationId xmlns:p14="http://schemas.microsoft.com/office/powerpoint/2010/main" val="5373416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Grp="1" noChangeArrowheads="1"/>
          </p:cNvSpPr>
          <p:nvPr>
            <p:ph type="sldNum" sz="quarter" idx="5"/>
          </p:nvPr>
        </p:nvSpPr>
        <p:spPr>
          <a:xfrm>
            <a:off x="3963988" y="8805863"/>
            <a:ext cx="3032125" cy="463550"/>
          </a:xfrm>
          <a:prstGeom prst="rect">
            <a:avLst/>
          </a:prstGeom>
          <a:noFill/>
        </p:spPr>
        <p:txBody>
          <a:bodyPr/>
          <a:lstStyle/>
          <a:p>
            <a:fld id="{AB8A7F0C-E76F-430F-8F41-DD19693B5B8B}" type="slidenum">
              <a:rPr lang="en-US" smtClean="0"/>
              <a:pPr/>
              <a:t>37</a:t>
            </a:fld>
            <a:endParaRPr lang="en-US" dirty="0"/>
          </a:p>
        </p:txBody>
      </p:sp>
      <p:sp>
        <p:nvSpPr>
          <p:cNvPr id="77827" name="Rectangle 2"/>
          <p:cNvSpPr>
            <a:spLocks noGrp="1" noRot="1" noChangeAspect="1" noChangeArrowheads="1" noTextEdit="1"/>
          </p:cNvSpPr>
          <p:nvPr>
            <p:ph type="sldImg"/>
          </p:nvPr>
        </p:nvSpPr>
        <p:spPr>
          <a:xfrm>
            <a:off x="442913" y="0"/>
            <a:ext cx="6178550" cy="3476625"/>
          </a:xfrm>
          <a:ln/>
        </p:spPr>
      </p:sp>
      <p:sp>
        <p:nvSpPr>
          <p:cNvPr id="77828" name="Rectangle 3"/>
          <p:cNvSpPr>
            <a:spLocks noGrp="1" noChangeArrowheads="1"/>
          </p:cNvSpPr>
          <p:nvPr>
            <p:ph type="body" idx="1"/>
          </p:nvPr>
        </p:nvSpPr>
        <p:spPr>
          <a:noFill/>
          <a:ln/>
        </p:spPr>
        <p:txBody>
          <a:bodyPr/>
          <a:lstStyle/>
          <a:p>
            <a:pPr>
              <a:buFont typeface="Arial" pitchFamily="34" charset="0"/>
              <a:buChar char="•"/>
            </a:pPr>
            <a:r>
              <a:rPr lang="en-US" sz="1200" b="1" dirty="0"/>
              <a:t> Instructor</a:t>
            </a:r>
            <a:r>
              <a:rPr lang="en-US" sz="1200" b="1" baseline="0" dirty="0"/>
              <a:t> Comments</a:t>
            </a:r>
          </a:p>
          <a:p>
            <a:pPr lvl="1">
              <a:buFont typeface="Arial" pitchFamily="34" charset="0"/>
              <a:buChar char="•"/>
            </a:pPr>
            <a:r>
              <a:rPr lang="en-US" dirty="0"/>
              <a:t> Must first have request from civil authority.  Under immediate response authority (IRA), DoD assistance must be requested from a civilian authority.  There is a “rule of thumb” of 72 hours meaning if 72 hours have passed since using IRA, there is a need to reassess the emergency</a:t>
            </a:r>
            <a:r>
              <a:rPr lang="en-US" baseline="0" dirty="0"/>
              <a:t> nature of the situation to determine whether the assistance provided still qualifies as </a:t>
            </a:r>
            <a:r>
              <a:rPr lang="en-US" dirty="0"/>
              <a:t>an “immediate response”.  Other civilian responders should have come by this time – unless it’s something that only we can provide – for</a:t>
            </a:r>
            <a:r>
              <a:rPr lang="en-US" baseline="0" dirty="0"/>
              <a:t> example, </a:t>
            </a:r>
            <a:r>
              <a:rPr lang="en-US" dirty="0"/>
              <a:t>WMD or CBRN response capabilities.</a:t>
            </a:r>
          </a:p>
        </p:txBody>
      </p:sp>
    </p:spTree>
    <p:extLst>
      <p:ext uri="{BB962C8B-B14F-4D97-AF65-F5344CB8AC3E}">
        <p14:creationId xmlns:p14="http://schemas.microsoft.com/office/powerpoint/2010/main" val="16631435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sldNum" sz="quarter" idx="5"/>
          </p:nvPr>
        </p:nvSpPr>
        <p:spPr>
          <a:xfrm>
            <a:off x="3963988" y="8805863"/>
            <a:ext cx="3032125" cy="463550"/>
          </a:xfrm>
          <a:prstGeom prst="rect">
            <a:avLst/>
          </a:prstGeom>
          <a:noFill/>
        </p:spPr>
        <p:txBody>
          <a:bodyPr/>
          <a:lstStyle/>
          <a:p>
            <a:fld id="{A448DD7C-4215-4E04-9405-9C45E841F49E}" type="slidenum">
              <a:rPr lang="en-US" smtClean="0"/>
              <a:pPr/>
              <a:t>38</a:t>
            </a:fld>
            <a:endParaRPr lang="en-US" dirty="0"/>
          </a:p>
        </p:txBody>
      </p:sp>
      <p:sp>
        <p:nvSpPr>
          <p:cNvPr id="78851" name="Rectangle 2"/>
          <p:cNvSpPr>
            <a:spLocks noGrp="1" noRot="1" noChangeAspect="1" noChangeArrowheads="1" noTextEdit="1"/>
          </p:cNvSpPr>
          <p:nvPr>
            <p:ph type="sldImg"/>
          </p:nvPr>
        </p:nvSpPr>
        <p:spPr>
          <a:xfrm>
            <a:off x="1646238" y="0"/>
            <a:ext cx="3633787" cy="2044700"/>
          </a:xfrm>
          <a:ln/>
        </p:spPr>
      </p:sp>
      <p:sp>
        <p:nvSpPr>
          <p:cNvPr id="78852" name="Rectangle 3"/>
          <p:cNvSpPr>
            <a:spLocks noGrp="1" noChangeArrowheads="1"/>
          </p:cNvSpPr>
          <p:nvPr>
            <p:ph type="body" idx="1"/>
          </p:nvPr>
        </p:nvSpPr>
        <p:spPr>
          <a:noFill/>
          <a:ln/>
        </p:spPr>
        <p:txBody>
          <a:bodyPr/>
          <a:lstStyle/>
          <a:p>
            <a:pPr>
              <a:buFont typeface="Arial" pitchFamily="34" charset="0"/>
              <a:buChar char="•"/>
            </a:pPr>
            <a:r>
              <a:rPr lang="en-US" sz="1200" b="1" dirty="0"/>
              <a:t> Instructor</a:t>
            </a:r>
            <a:r>
              <a:rPr lang="en-US" sz="1200" b="1" baseline="0" dirty="0"/>
              <a:t> Comments</a:t>
            </a:r>
          </a:p>
          <a:p>
            <a:pPr lvl="1">
              <a:buFont typeface="Arial" pitchFamily="34" charset="0"/>
              <a:buChar char="•"/>
            </a:pPr>
            <a:r>
              <a:rPr lang="en-US" dirty="0"/>
              <a:t> Debris removal, search and rescue, clearing roads, etc.</a:t>
            </a:r>
          </a:p>
          <a:p>
            <a:endParaRPr lang="en-US" dirty="0"/>
          </a:p>
          <a:p>
            <a:pPr lvl="1">
              <a:buFont typeface="Arial" pitchFamily="34" charset="0"/>
              <a:buChar char="•"/>
            </a:pPr>
            <a:r>
              <a:rPr lang="en-US" baseline="0" dirty="0"/>
              <a:t> </a:t>
            </a:r>
            <a:r>
              <a:rPr lang="en-US" dirty="0"/>
              <a:t>FEMA directs Federal response.  SecArmy is no longer exec agent for disaster relief, it’s now ASD(HD&amp;ASA) (Assistant Secretary of Defense</a:t>
            </a:r>
            <a:r>
              <a:rPr lang="en-US" baseline="0" dirty="0"/>
              <a:t> for Homeland Defense and Americas’ Security Affairs)</a:t>
            </a:r>
            <a:r>
              <a:rPr lang="en-US" dirty="0"/>
              <a:t>.  JDOMS (Joint Directorate of Military</a:t>
            </a:r>
            <a:r>
              <a:rPr lang="en-US" baseline="0" dirty="0"/>
              <a:t> Support) </a:t>
            </a:r>
            <a:r>
              <a:rPr lang="en-US" dirty="0"/>
              <a:t>is action agent for ASD (HD&amp;ASA).</a:t>
            </a:r>
          </a:p>
        </p:txBody>
      </p:sp>
    </p:spTree>
    <p:extLst>
      <p:ext uri="{BB962C8B-B14F-4D97-AF65-F5344CB8AC3E}">
        <p14:creationId xmlns:p14="http://schemas.microsoft.com/office/powerpoint/2010/main" val="871901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sldNum" sz="quarter" idx="5"/>
          </p:nvPr>
        </p:nvSpPr>
        <p:spPr>
          <a:xfrm>
            <a:off x="3963988" y="8805863"/>
            <a:ext cx="3032125" cy="463550"/>
          </a:xfrm>
          <a:prstGeom prst="rect">
            <a:avLst/>
          </a:prstGeom>
          <a:noFill/>
        </p:spPr>
        <p:txBody>
          <a:bodyPr/>
          <a:lstStyle/>
          <a:p>
            <a:fld id="{030C05F6-FB56-4E94-93D9-E330491C95F1}" type="slidenum">
              <a:rPr lang="en-US" smtClean="0"/>
              <a:pPr/>
              <a:t>39</a:t>
            </a:fld>
            <a:endParaRPr lang="en-US" dirty="0"/>
          </a:p>
        </p:txBody>
      </p:sp>
      <p:sp>
        <p:nvSpPr>
          <p:cNvPr id="44035" name="Rectangle 2"/>
          <p:cNvSpPr>
            <a:spLocks noGrp="1" noRot="1" noChangeAspect="1" noChangeArrowheads="1" noTextEdit="1"/>
          </p:cNvSpPr>
          <p:nvPr>
            <p:ph type="sldImg"/>
          </p:nvPr>
        </p:nvSpPr>
        <p:spPr>
          <a:xfrm>
            <a:off x="409575" y="695325"/>
            <a:ext cx="6178550" cy="3476625"/>
          </a:xfrm>
          <a:ln/>
        </p:spPr>
      </p:sp>
      <p:sp>
        <p:nvSpPr>
          <p:cNvPr id="44036" name="Rectangle 3"/>
          <p:cNvSpPr>
            <a:spLocks noGrp="1" noChangeArrowheads="1"/>
          </p:cNvSpPr>
          <p:nvPr>
            <p:ph type="body" idx="1"/>
          </p:nvPr>
        </p:nvSpPr>
        <p:spPr>
          <a:xfrm>
            <a:off x="450850" y="4403725"/>
            <a:ext cx="6172200" cy="4171950"/>
          </a:xfrm>
          <a:noFill/>
          <a:ln/>
        </p:spPr>
        <p:txBody>
          <a:bodyPr/>
          <a:lstStyle/>
          <a:p>
            <a:pPr>
              <a:buFont typeface="Arial" pitchFamily="34" charset="0"/>
              <a:buChar char="•"/>
            </a:pPr>
            <a:r>
              <a:rPr lang="en-US" sz="3200" b="1" dirty="0"/>
              <a:t> Instructor</a:t>
            </a:r>
            <a:r>
              <a:rPr lang="en-US" sz="3200" b="1" baseline="0" dirty="0"/>
              <a:t> Comments</a:t>
            </a:r>
          </a:p>
          <a:p>
            <a:pPr lvl="1">
              <a:buFont typeface="Arial" pitchFamily="34" charset="0"/>
              <a:buChar char="•"/>
            </a:pPr>
            <a:r>
              <a:rPr lang="en-US" sz="3200" dirty="0"/>
              <a:t> These are the overarching principles when discussing DSCA</a:t>
            </a:r>
          </a:p>
        </p:txBody>
      </p:sp>
    </p:spTree>
    <p:extLst>
      <p:ext uri="{BB962C8B-B14F-4D97-AF65-F5344CB8AC3E}">
        <p14:creationId xmlns:p14="http://schemas.microsoft.com/office/powerpoint/2010/main" val="42601051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Grp="1" noChangeArrowheads="1"/>
          </p:cNvSpPr>
          <p:nvPr>
            <p:ph type="sldNum" sz="quarter" idx="5"/>
          </p:nvPr>
        </p:nvSpPr>
        <p:spPr>
          <a:xfrm>
            <a:off x="3963988" y="8805863"/>
            <a:ext cx="3032125" cy="463550"/>
          </a:xfrm>
          <a:prstGeom prst="rect">
            <a:avLst/>
          </a:prstGeom>
          <a:noFill/>
        </p:spPr>
        <p:txBody>
          <a:bodyPr/>
          <a:lstStyle/>
          <a:p>
            <a:fld id="{074C1169-9CCF-4E51-9A57-EA7745E3545B}" type="slidenum">
              <a:rPr lang="en-US" smtClean="0"/>
              <a:pPr/>
              <a:t>40</a:t>
            </a:fld>
            <a:endParaRPr lang="en-US" dirty="0"/>
          </a:p>
        </p:txBody>
      </p:sp>
      <p:sp>
        <p:nvSpPr>
          <p:cNvPr id="80899" name="Rectangle 2"/>
          <p:cNvSpPr>
            <a:spLocks noGrp="1" noRot="1" noChangeAspect="1" noChangeArrowheads="1" noTextEdit="1"/>
          </p:cNvSpPr>
          <p:nvPr>
            <p:ph type="sldImg"/>
          </p:nvPr>
        </p:nvSpPr>
        <p:spPr>
          <a:xfrm>
            <a:off x="420688" y="688975"/>
            <a:ext cx="6153150" cy="3462338"/>
          </a:xfrm>
          <a:ln/>
        </p:spPr>
      </p:sp>
      <p:sp>
        <p:nvSpPr>
          <p:cNvPr id="80900" name="Rectangle 3"/>
          <p:cNvSpPr>
            <a:spLocks noGrp="1" noChangeArrowheads="1"/>
          </p:cNvSpPr>
          <p:nvPr>
            <p:ph type="body" idx="1"/>
          </p:nvPr>
        </p:nvSpPr>
        <p:spPr>
          <a:xfrm>
            <a:off x="933450" y="4403725"/>
            <a:ext cx="5129213" cy="4175125"/>
          </a:xfrm>
          <a:noFill/>
          <a:ln/>
        </p:spPr>
        <p:txBody>
          <a:bodyPr/>
          <a:lstStyle/>
          <a:p>
            <a:pPr marL="0" lvl="3" eaLnBrk="1" hangingPunct="1"/>
            <a:r>
              <a:rPr lang="en-US" sz="900" b="1" dirty="0">
                <a:latin typeface="Arial" pitchFamily="34" charset="0"/>
              </a:rPr>
              <a:t>Instruction</a:t>
            </a:r>
            <a:r>
              <a:rPr lang="en-US" sz="900" b="1" baseline="0" dirty="0">
                <a:latin typeface="Arial" pitchFamily="34" charset="0"/>
              </a:rPr>
              <a:t> Note:  </a:t>
            </a:r>
          </a:p>
          <a:p>
            <a:pPr marL="0" lvl="3" algn="l" eaLnBrk="1" hangingPunct="1"/>
            <a:r>
              <a:rPr lang="en-US" sz="900" dirty="0">
                <a:latin typeface="Arial" pitchFamily="34" charset="0"/>
              </a:rPr>
              <a:t>Questions or comments about this briefing may be referred to the </a:t>
            </a:r>
            <a:r>
              <a:rPr lang="en-US" sz="900">
                <a:latin typeface="Arial" pitchFamily="34" charset="0"/>
              </a:rPr>
              <a:t>Educational</a:t>
            </a:r>
            <a:r>
              <a:rPr lang="en-US" sz="900" baseline="0">
                <a:latin typeface="Arial" pitchFamily="34" charset="0"/>
              </a:rPr>
              <a:t> Technology </a:t>
            </a:r>
            <a:r>
              <a:rPr lang="en-US" sz="900">
                <a:latin typeface="Arial" pitchFamily="34" charset="0"/>
              </a:rPr>
              <a:t>Distributed </a:t>
            </a:r>
            <a:r>
              <a:rPr lang="en-US" sz="900" dirty="0">
                <a:latin typeface="Arial" pitchFamily="34" charset="0"/>
              </a:rPr>
              <a:t>Learning Division, The Judge Advocate General’s Legal Center and School by going to https://jagu.army.mil and submitting a helpdesk ticket.</a:t>
            </a:r>
          </a:p>
        </p:txBody>
      </p:sp>
    </p:spTree>
    <p:extLst>
      <p:ext uri="{BB962C8B-B14F-4D97-AF65-F5344CB8AC3E}">
        <p14:creationId xmlns:p14="http://schemas.microsoft.com/office/powerpoint/2010/main" val="1434928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sldNum" sz="quarter" idx="5"/>
          </p:nvPr>
        </p:nvSpPr>
        <p:spPr>
          <a:xfrm>
            <a:off x="3963988" y="8805863"/>
            <a:ext cx="3032125" cy="463550"/>
          </a:xfrm>
          <a:prstGeom prst="rect">
            <a:avLst/>
          </a:prstGeom>
          <a:noFill/>
        </p:spPr>
        <p:txBody>
          <a:bodyPr/>
          <a:lstStyle/>
          <a:p>
            <a:fld id="{2A164B7E-0213-467D-9386-FB51BF2F4B40}" type="slidenum">
              <a:rPr lang="en-US" smtClean="0"/>
              <a:pPr/>
              <a:t>4</a:t>
            </a:fld>
            <a:endParaRPr lang="en-US" dirty="0"/>
          </a:p>
        </p:txBody>
      </p:sp>
      <p:sp>
        <p:nvSpPr>
          <p:cNvPr id="45059" name="Rectangle 2"/>
          <p:cNvSpPr>
            <a:spLocks noGrp="1" noRot="1" noChangeAspect="1" noChangeArrowheads="1" noTextEdit="1"/>
          </p:cNvSpPr>
          <p:nvPr>
            <p:ph type="sldImg"/>
          </p:nvPr>
        </p:nvSpPr>
        <p:spPr>
          <a:xfrm>
            <a:off x="363538" y="0"/>
            <a:ext cx="6178550" cy="3476625"/>
          </a:xfrm>
          <a:ln/>
        </p:spPr>
      </p:sp>
      <p:sp>
        <p:nvSpPr>
          <p:cNvPr id="45060" name="Rectangle 3"/>
          <p:cNvSpPr>
            <a:spLocks noGrp="1" noChangeArrowheads="1"/>
          </p:cNvSpPr>
          <p:nvPr>
            <p:ph type="body" idx="1"/>
          </p:nvPr>
        </p:nvSpPr>
        <p:spPr>
          <a:noFill/>
          <a:ln/>
        </p:spPr>
        <p:txBody>
          <a:bodyPr/>
          <a:lstStyle/>
          <a:p>
            <a:pPr>
              <a:buFont typeface="Arial" pitchFamily="34" charset="0"/>
              <a:buChar char="•"/>
            </a:pPr>
            <a:r>
              <a:rPr lang="en-US" sz="1200" b="1" dirty="0"/>
              <a:t> Instructor</a:t>
            </a:r>
            <a:r>
              <a:rPr lang="en-US" sz="1200" b="1" baseline="0" dirty="0"/>
              <a:t> Comments</a:t>
            </a:r>
          </a:p>
          <a:p>
            <a:pPr lvl="1">
              <a:buFont typeface="Arial" pitchFamily="34" charset="0"/>
              <a:buChar char="•"/>
            </a:pPr>
            <a:r>
              <a:rPr lang="en-US" baseline="0" dirty="0"/>
              <a:t> </a:t>
            </a:r>
            <a:r>
              <a:rPr lang="en-US" dirty="0"/>
              <a:t>As far as the Homeland Security Structure is concerned, for many years, the pillar on the right could arguably have been the lone pillar.  The DoD has always had the mission of National Defense; and the US Armed Forces provided support</a:t>
            </a:r>
            <a:r>
              <a:rPr lang="en-US" baseline="0" dirty="0"/>
              <a:t> to civil authorities </a:t>
            </a:r>
            <a:r>
              <a:rPr lang="en-US" dirty="0"/>
              <a:t>on occasion.  Since 9/11, DoD has focused more on its</a:t>
            </a:r>
            <a:r>
              <a:rPr lang="en-US" baseline="0" dirty="0"/>
              <a:t> DSCA capabilities</a:t>
            </a:r>
            <a:r>
              <a:rPr lang="en-US" dirty="0"/>
              <a:t>.</a:t>
            </a:r>
          </a:p>
          <a:p>
            <a:pPr lvl="1">
              <a:buFont typeface="Arial" pitchFamily="34" charset="0"/>
              <a:buChar char="•"/>
            </a:pPr>
            <a:r>
              <a:rPr lang="en-US" dirty="0"/>
              <a:t>Defense Support</a:t>
            </a:r>
            <a:r>
              <a:rPr lang="en-US" baseline="0" dirty="0"/>
              <a:t> of Civil Authorities (DSCA) is governed by </a:t>
            </a:r>
            <a:r>
              <a:rPr lang="en-US" baseline="0" dirty="0" err="1"/>
              <a:t>DoDD</a:t>
            </a:r>
            <a:r>
              <a:rPr lang="en-US" baseline="0" dirty="0"/>
              <a:t> 3025.18.  As of the March 19, 2018 update, the clause, “[a]</a:t>
            </a:r>
            <a:r>
              <a:rPr lang="en-US" baseline="0" dirty="0" err="1"/>
              <a:t>lso</a:t>
            </a:r>
            <a:r>
              <a:rPr lang="en-US" baseline="0" dirty="0"/>
              <a:t> known as civil support,” has been removed from the formalized definition of DSCA.</a:t>
            </a:r>
            <a:endParaRPr lang="en-US" dirty="0"/>
          </a:p>
        </p:txBody>
      </p:sp>
    </p:spTree>
    <p:extLst>
      <p:ext uri="{BB962C8B-B14F-4D97-AF65-F5344CB8AC3E}">
        <p14:creationId xmlns:p14="http://schemas.microsoft.com/office/powerpoint/2010/main" val="3312926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sldNum" sz="quarter" idx="5"/>
          </p:nvPr>
        </p:nvSpPr>
        <p:spPr>
          <a:xfrm>
            <a:off x="3963988" y="8805863"/>
            <a:ext cx="3032125" cy="463550"/>
          </a:xfrm>
          <a:prstGeom prst="rect">
            <a:avLst/>
          </a:prstGeom>
          <a:noFill/>
        </p:spPr>
        <p:txBody>
          <a:bodyPr/>
          <a:lstStyle/>
          <a:p>
            <a:fld id="{EC6EA701-2B02-4556-9B93-106485A66F7B}" type="slidenum">
              <a:rPr lang="en-US" smtClean="0"/>
              <a:pPr/>
              <a:t>5</a:t>
            </a:fld>
            <a:endParaRPr lang="en-US" dirty="0"/>
          </a:p>
        </p:txBody>
      </p:sp>
      <p:sp>
        <p:nvSpPr>
          <p:cNvPr id="46083" name="Rectangle 2"/>
          <p:cNvSpPr>
            <a:spLocks noGrp="1" noRot="1" noChangeAspect="1" noChangeArrowheads="1" noTextEdit="1"/>
          </p:cNvSpPr>
          <p:nvPr>
            <p:ph type="sldImg"/>
          </p:nvPr>
        </p:nvSpPr>
        <p:spPr>
          <a:xfrm>
            <a:off x="441325" y="0"/>
            <a:ext cx="6178550" cy="3476625"/>
          </a:xfrm>
          <a:ln/>
        </p:spPr>
      </p:sp>
      <p:sp>
        <p:nvSpPr>
          <p:cNvPr id="46084" name="Rectangle 3"/>
          <p:cNvSpPr>
            <a:spLocks noGrp="1" noChangeArrowheads="1"/>
          </p:cNvSpPr>
          <p:nvPr>
            <p:ph type="body" idx="1"/>
          </p:nvPr>
        </p:nvSpPr>
        <p:spPr>
          <a:xfrm>
            <a:off x="527050" y="3568700"/>
            <a:ext cx="6172200" cy="5702300"/>
          </a:xfrm>
          <a:noFill/>
          <a:ln/>
        </p:spPr>
        <p:txBody>
          <a:bodyPr/>
          <a:lstStyle/>
          <a:p>
            <a:r>
              <a:rPr lang="en-US" sz="1200" dirty="0"/>
              <a:t>Joint</a:t>
            </a:r>
            <a:r>
              <a:rPr lang="en-US" sz="1200" baseline="0" dirty="0"/>
              <a:t> Publication 3-27, Homeland Defense, 10 April 2018 </a:t>
            </a:r>
            <a:endParaRPr lang="en-US" sz="1200" dirty="0"/>
          </a:p>
        </p:txBody>
      </p:sp>
    </p:spTree>
    <p:extLst>
      <p:ext uri="{BB962C8B-B14F-4D97-AF65-F5344CB8AC3E}">
        <p14:creationId xmlns:p14="http://schemas.microsoft.com/office/powerpoint/2010/main" val="1274074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sldNum" sz="quarter" idx="5"/>
          </p:nvPr>
        </p:nvSpPr>
        <p:spPr>
          <a:xfrm>
            <a:off x="3963988" y="8805863"/>
            <a:ext cx="3032125" cy="463550"/>
          </a:xfrm>
          <a:prstGeom prst="rect">
            <a:avLst/>
          </a:prstGeom>
          <a:noFill/>
        </p:spPr>
        <p:txBody>
          <a:bodyPr/>
          <a:lstStyle/>
          <a:p>
            <a:fld id="{15173C18-F794-45DD-9381-239101EA92E9}" type="slidenum">
              <a:rPr lang="en-US" smtClean="0"/>
              <a:pPr/>
              <a:t>6</a:t>
            </a:fld>
            <a:endParaRPr lang="en-US" dirty="0"/>
          </a:p>
        </p:txBody>
      </p:sp>
      <p:sp>
        <p:nvSpPr>
          <p:cNvPr id="47107" name="Rectangle 2"/>
          <p:cNvSpPr>
            <a:spLocks noGrp="1" noRot="1" noChangeAspect="1" noChangeArrowheads="1" noTextEdit="1"/>
          </p:cNvSpPr>
          <p:nvPr>
            <p:ph type="sldImg"/>
          </p:nvPr>
        </p:nvSpPr>
        <p:spPr>
          <a:xfrm>
            <a:off x="517525" y="0"/>
            <a:ext cx="6178550" cy="3476625"/>
          </a:xfrm>
          <a:ln/>
        </p:spPr>
      </p:sp>
      <p:sp>
        <p:nvSpPr>
          <p:cNvPr id="47108" name="Rectangle 3"/>
          <p:cNvSpPr>
            <a:spLocks noGrp="1" noChangeArrowheads="1"/>
          </p:cNvSpPr>
          <p:nvPr>
            <p:ph type="body" idx="1"/>
          </p:nvPr>
        </p:nvSpPr>
        <p:spPr>
          <a:xfrm>
            <a:off x="931863" y="3644900"/>
            <a:ext cx="5133975" cy="4930775"/>
          </a:xfrm>
          <a:noFill/>
          <a:ln/>
        </p:spPr>
        <p:txBody>
          <a:bodyPr/>
          <a:lstStyle/>
          <a:p>
            <a:r>
              <a:rPr lang="en-US" sz="1200" dirty="0"/>
              <a:t>Joint Publications 3-28,</a:t>
            </a:r>
            <a:r>
              <a:rPr lang="en-US" sz="1200" baseline="0" dirty="0"/>
              <a:t> Defense Support of Civil Authorities, 29 October 2018</a:t>
            </a:r>
            <a:endParaRPr lang="en-US" sz="1200" dirty="0"/>
          </a:p>
        </p:txBody>
      </p:sp>
    </p:spTree>
    <p:extLst>
      <p:ext uri="{BB962C8B-B14F-4D97-AF65-F5344CB8AC3E}">
        <p14:creationId xmlns:p14="http://schemas.microsoft.com/office/powerpoint/2010/main" val="822450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5325"/>
            <a:ext cx="6178550" cy="34766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1" i="0" u="none" strike="noStrike" kern="1200" cap="none" spc="0" normalizeH="0" baseline="0" noProof="0" dirty="0">
                <a:ln>
                  <a:noFill/>
                </a:ln>
                <a:solidFill>
                  <a:srgbClr val="000000"/>
                </a:solidFill>
                <a:effectLst/>
                <a:uLnTx/>
                <a:uFillTx/>
                <a:latin typeface="Arial" charset="0"/>
                <a:ea typeface="+mn-ea"/>
                <a:cs typeface="+mn-cs"/>
              </a:rPr>
              <a:t> Instructor Comments: </a:t>
            </a: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kumimoji="0" lang="en-US" sz="1200" b="1" i="0" u="none" strike="noStrike" kern="1200" cap="none" spc="0" normalizeH="0" baseline="0" noProof="0" dirty="0">
              <a:ln>
                <a:noFill/>
              </a:ln>
              <a:solidFill>
                <a:srgbClr val="000000"/>
              </a:solidFill>
              <a:effectLst/>
              <a:uLnTx/>
              <a:uFillTx/>
              <a:latin typeface="Arial"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 The 4</a:t>
            </a:r>
            <a:r>
              <a:rPr kumimoji="0" lang="en-US" sz="1200" b="0" i="0" u="none" strike="noStrike" kern="1200" cap="none" spc="0" normalizeH="0" baseline="30000" noProof="0" dirty="0">
                <a:ln>
                  <a:noFill/>
                </a:ln>
                <a:solidFill>
                  <a:srgbClr val="000000"/>
                </a:solidFill>
                <a:effectLst/>
                <a:uLnTx/>
                <a:uFillTx/>
                <a:latin typeface="Arial" charset="0"/>
                <a:ea typeface="+mn-ea"/>
                <a:cs typeface="+mn-cs"/>
              </a:rPr>
              <a:t>th</a:t>
            </a:r>
            <a:r>
              <a:rPr kumimoji="0" lang="en-US" sz="1200" b="0" i="0" u="none" strike="noStrike" kern="1200" cap="none" spc="0" normalizeH="0" baseline="0" noProof="0" dirty="0">
                <a:ln>
                  <a:noFill/>
                </a:ln>
                <a:solidFill>
                  <a:srgbClr val="000000"/>
                </a:solidFill>
                <a:effectLst/>
                <a:uLnTx/>
                <a:uFillTx/>
                <a:latin typeface="Arial" charset="0"/>
                <a:ea typeface="+mn-ea"/>
                <a:cs typeface="+mn-cs"/>
              </a:rPr>
              <a:t> edition of the National Response Framework was published in October 2019.  It provides the structure under which the Federal, State and local governments are intended to respond to an emergency or natural disaster.</a:t>
            </a:r>
          </a:p>
          <a:p>
            <a:pPr marL="457200" marR="0" lvl="1"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 The National Response Framework covers the capabilities necessary to save lives, protect property and the environment, and meet basic human needs after an incident has occurred. The National Response Framework is built on scalable, flexible, and adaptable concepts identified in the National Incident Management System to align key roles and responsibilities across the Nation.</a:t>
            </a:r>
          </a:p>
          <a:p>
            <a:pPr marL="457200" marR="0" lvl="1"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 Response activities take place immediately before, during, and in the first few days after a major or catastrophic disaster. Recovery efforts help the community get back on its feet and focus on how best to restore, redevelop, and revitalize the health, social, economic, natural, and environmental fabric of the community.</a:t>
            </a:r>
          </a:p>
          <a:p>
            <a:pPr marL="457200" marR="0" lvl="1"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 Roles and activities found in other Frameworks affect response efforts in many ways. For example, when people proactively do things to lessen the impact of future disasters—as described in the National Mitigation Framework—they may need fewer response resources when a disaster strikes.</a:t>
            </a:r>
          </a:p>
          <a:p>
            <a:pPr marL="457200" marR="0" lvl="1"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 The updated National Response Framework incorporates critical edits in the refreshed Nation Preparedness Goal, including lessons learned from real world events and continuing implementation of the National Preparedness System. </a:t>
            </a:r>
          </a:p>
          <a:p>
            <a:pPr marL="457200" marR="0" lvl="1"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Emergency Support Function (ESF) #14 – Cross-Sector Business and Infrastructure was added in this edition.  ESF #14 coordinates cross-sector operations with infrastructure owners and operators, businesses, and their government partners, with particular focus on actions taken by businesses and infrastructure owners and operators in one sector to assist other sectors to better prevent or mitigate cascading failures between them. Focuses particularly on those sectors not currently aligned to other ESFs (e.g., the Financial Services Sector). 	</a:t>
            </a:r>
          </a:p>
          <a:p>
            <a:pPr marL="457200" marR="0" lvl="1"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a:p>
            <a:endParaRPr lang="en-US" dirty="0"/>
          </a:p>
        </p:txBody>
      </p:sp>
    </p:spTree>
    <p:extLst>
      <p:ext uri="{BB962C8B-B14F-4D97-AF65-F5344CB8AC3E}">
        <p14:creationId xmlns:p14="http://schemas.microsoft.com/office/powerpoint/2010/main" val="318800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409575" y="695325"/>
            <a:ext cx="6178550" cy="3476625"/>
          </a:xfrm>
          <a:ln/>
        </p:spPr>
      </p:sp>
      <p:sp>
        <p:nvSpPr>
          <p:cNvPr id="49155" name="Notes Placeholder 2"/>
          <p:cNvSpPr>
            <a:spLocks noGrp="1"/>
          </p:cNvSpPr>
          <p:nvPr>
            <p:ph type="body" idx="1"/>
          </p:nvPr>
        </p:nvSpPr>
        <p:spPr>
          <a:noFill/>
          <a:ln/>
        </p:spPr>
        <p:txBody>
          <a:bodyPr/>
          <a:lstStyle/>
          <a:p>
            <a:pPr>
              <a:buFont typeface="Arial" pitchFamily="34" charset="0"/>
              <a:buChar char="•"/>
            </a:pPr>
            <a:r>
              <a:rPr lang="en-US" sz="1200" b="1" dirty="0"/>
              <a:t> Instructor</a:t>
            </a:r>
            <a:r>
              <a:rPr lang="en-US" sz="1200" b="1" baseline="0" dirty="0"/>
              <a:t> Comments</a:t>
            </a:r>
          </a:p>
          <a:p>
            <a:pPr>
              <a:buFont typeface="Arial" pitchFamily="34" charset="0"/>
              <a:buChar char="•"/>
            </a:pPr>
            <a:endParaRPr lang="en-US" sz="1200" b="1" baseline="0" dirty="0"/>
          </a:p>
          <a:p>
            <a:pPr lvl="1">
              <a:buFont typeface="Arial" pitchFamily="34" charset="0"/>
              <a:buChar char="•"/>
            </a:pPr>
            <a:r>
              <a:rPr lang="en-US" dirty="0"/>
              <a:t> The DoD is just part of the team for the Federal response.  As you can see, the DoD Rep, the Defense Coordinating Officer</a:t>
            </a:r>
            <a:r>
              <a:rPr lang="en-US" baseline="0" dirty="0"/>
              <a:t> (DCO)</a:t>
            </a:r>
            <a:r>
              <a:rPr lang="en-US" dirty="0"/>
              <a:t>, is part of the Unified Coordination Group.  It is through the DCO that requests for DoD support are processed.</a:t>
            </a:r>
          </a:p>
          <a:p>
            <a:pPr lvl="1">
              <a:buFont typeface="Arial" pitchFamily="34" charset="0"/>
              <a:buChar char="•"/>
            </a:pPr>
            <a:r>
              <a:rPr lang="en-US" dirty="0"/>
              <a:t>Unified Coordination</a:t>
            </a:r>
            <a:r>
              <a:rPr lang="en-US" baseline="0" dirty="0"/>
              <a:t> Group (UCG) </a:t>
            </a:r>
            <a:r>
              <a:rPr lang="en-US" sz="1200" b="0" i="0" u="none" strike="noStrike" kern="1200" baseline="0" dirty="0">
                <a:solidFill>
                  <a:schemeClr val="tx1"/>
                </a:solidFill>
                <a:latin typeface="Arial" charset="0"/>
                <a:ea typeface="+mn-ea"/>
                <a:cs typeface="+mn-cs"/>
              </a:rPr>
              <a:t>is composed of senior leaders representing state, tribal, territorial, insular area and federal interests and, in certain circumstances, local jurisdictions, the private sector, and NGOs. UCG members must have significant jurisdictional responsibility and authority. The UCG determines staffing of the unified coordination staff based on incident requirements. The UCG assumes responsibility for coordinating federal response activities at the incident level once unified coordination is established </a:t>
            </a:r>
          </a:p>
          <a:p>
            <a:pPr lvl="1">
              <a:buFont typeface="Arial" pitchFamily="34" charset="0"/>
              <a:buChar char="•"/>
            </a:pPr>
            <a:endParaRPr lang="en-US" dirty="0"/>
          </a:p>
        </p:txBody>
      </p:sp>
      <p:sp>
        <p:nvSpPr>
          <p:cNvPr id="49156" name="Slide Number Placeholder 3"/>
          <p:cNvSpPr>
            <a:spLocks noGrp="1"/>
          </p:cNvSpPr>
          <p:nvPr>
            <p:ph type="sldNum" sz="quarter" idx="5"/>
          </p:nvPr>
        </p:nvSpPr>
        <p:spPr>
          <a:xfrm>
            <a:off x="3963988" y="8805863"/>
            <a:ext cx="3032125" cy="463550"/>
          </a:xfrm>
          <a:prstGeom prst="rect">
            <a:avLst/>
          </a:prstGeom>
          <a:noFill/>
        </p:spPr>
        <p:txBody>
          <a:bodyPr/>
          <a:lstStyle/>
          <a:p>
            <a:fld id="{BD176188-2170-4051-BF29-A3D763592294}" type="slidenum">
              <a:rPr lang="en-US" smtClean="0"/>
              <a:pPr/>
              <a:t>9</a:t>
            </a:fld>
            <a:endParaRPr lang="en-US" dirty="0"/>
          </a:p>
        </p:txBody>
      </p:sp>
    </p:spTree>
    <p:extLst>
      <p:ext uri="{BB962C8B-B14F-4D97-AF65-F5344CB8AC3E}">
        <p14:creationId xmlns:p14="http://schemas.microsoft.com/office/powerpoint/2010/main" val="1004748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5325"/>
            <a:ext cx="6178550" cy="3476625"/>
          </a:xfrm>
        </p:spPr>
      </p:sp>
      <p:sp>
        <p:nvSpPr>
          <p:cNvPr id="3" name="Notes Placeholder 2"/>
          <p:cNvSpPr>
            <a:spLocks noGrp="1"/>
          </p:cNvSpPr>
          <p:nvPr>
            <p:ph type="body" idx="1"/>
          </p:nvPr>
        </p:nvSpPr>
        <p:spPr/>
        <p:txBody>
          <a:bodyPr/>
          <a:lstStyle/>
          <a:p>
            <a:pPr>
              <a:buFont typeface="Arial" pitchFamily="34" charset="0"/>
              <a:buChar char="•"/>
            </a:pPr>
            <a:r>
              <a:rPr lang="en-US" sz="1200" b="1" dirty="0"/>
              <a:t> Instructor</a:t>
            </a:r>
            <a:r>
              <a:rPr lang="en-US" sz="1200" b="1" baseline="0" dirty="0"/>
              <a:t> Comments </a:t>
            </a:r>
          </a:p>
          <a:p>
            <a:pPr lvl="1">
              <a:buFont typeface="Arial" pitchFamily="34" charset="0"/>
              <a:buChar char="•"/>
            </a:pPr>
            <a:r>
              <a:rPr lang="en-US" dirty="0"/>
              <a:t>Defense Coordinating Officer (DCO) serves as the </a:t>
            </a:r>
            <a:r>
              <a:rPr lang="en-US" sz="1200" b="0" i="0" u="none" strike="noStrike" kern="1200" baseline="0" dirty="0">
                <a:solidFill>
                  <a:schemeClr val="tx1"/>
                </a:solidFill>
                <a:latin typeface="Arial" charset="0"/>
                <a:ea typeface="+mn-ea"/>
                <a:cs typeface="+mn-cs"/>
              </a:rPr>
              <a:t>Department of Defense single point of contact for domestic emergencies who is assigned to a joint field office to process requirements for military support; forward mission assignments through proper channels to the appropriate military organizations; and assign military liaisons, as appropriate, to activated emergency support functions.</a:t>
            </a:r>
            <a:r>
              <a:rPr lang="en-US" dirty="0"/>
              <a:t>  </a:t>
            </a:r>
          </a:p>
          <a:p>
            <a:pPr lvl="1">
              <a:buFont typeface="Arial" pitchFamily="34" charset="0"/>
              <a:buChar char="•"/>
            </a:pPr>
            <a:r>
              <a:rPr lang="en-US" dirty="0"/>
              <a:t>There is a DCO assigned to each of the ten FEMA regions.  This is the primary duty of the officer assigned, typically an 0-6.  During their assignments, these officers should develop relationships with local and State officials, explaining their role.  That way, if an event occurs requiring Federal assistance, these relationships will be beneficial.</a:t>
            </a:r>
          </a:p>
          <a:p>
            <a:endParaRPr lang="en-US" dirty="0"/>
          </a:p>
        </p:txBody>
      </p:sp>
    </p:spTree>
    <p:extLst>
      <p:ext uri="{BB962C8B-B14F-4D97-AF65-F5344CB8AC3E}">
        <p14:creationId xmlns:p14="http://schemas.microsoft.com/office/powerpoint/2010/main" val="3196625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1"/>
            <a:ext cx="3429000" cy="365124"/>
          </a:xfrm>
          <a:prstGeom prst="rect">
            <a:avLst/>
          </a:prstGeom>
        </p:spPr>
        <p:txBody>
          <a:bodyPr/>
          <a:lstStyle>
            <a:lvl1pPr>
              <a:defRPr sz="1200"/>
            </a:lvl1pPr>
          </a:lstStyle>
          <a:p>
            <a:r>
              <a:rPr lang="en-US" dirty="0"/>
              <a:t>Current as of 15 March 2021 </a:t>
            </a:r>
          </a:p>
        </p:txBody>
      </p:sp>
      <p:sp>
        <p:nvSpPr>
          <p:cNvPr id="5" name="Footer Placeholder 4"/>
          <p:cNvSpPr>
            <a:spLocks noGrp="1"/>
          </p:cNvSpPr>
          <p:nvPr>
            <p:ph type="ftr" sz="quarter" idx="11"/>
          </p:nvPr>
        </p:nvSpPr>
        <p:spPr>
          <a:xfrm>
            <a:off x="42672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C15BD242-2073-4BA9-95AB-9E6414FE0E75}" type="slidenum">
              <a:rPr lang="en-US" smtClean="0"/>
              <a:t>‹#›</a:t>
            </a:fld>
            <a:endParaRPr lang="en-US"/>
          </a:p>
        </p:txBody>
      </p:sp>
    </p:spTree>
    <p:extLst>
      <p:ext uri="{BB962C8B-B14F-4D97-AF65-F5344CB8AC3E}">
        <p14:creationId xmlns:p14="http://schemas.microsoft.com/office/powerpoint/2010/main" val="3321021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3022600" cy="365125"/>
          </a:xfrm>
          <a:prstGeom prst="rect">
            <a:avLst/>
          </a:prstGeom>
        </p:spPr>
        <p:txBody>
          <a:bodyPr/>
          <a:lstStyle>
            <a:lvl1pPr>
              <a:defRPr sz="1200"/>
            </a:lvl1pPr>
          </a:lstStyle>
          <a:p>
            <a:r>
              <a:rPr lang="en-US" dirty="0"/>
              <a:t>Current as of 15 March 2021</a:t>
            </a: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C15BD242-2073-4BA9-95AB-9E6414FE0E75}" type="slidenum">
              <a:rPr lang="en-US" smtClean="0"/>
              <a:t>‹#›</a:t>
            </a:fld>
            <a:endParaRPr lang="en-US"/>
          </a:p>
        </p:txBody>
      </p:sp>
    </p:spTree>
    <p:extLst>
      <p:ext uri="{BB962C8B-B14F-4D97-AF65-F5344CB8AC3E}">
        <p14:creationId xmlns:p14="http://schemas.microsoft.com/office/powerpoint/2010/main" val="424829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1"/>
            <a:ext cx="3022600" cy="365125"/>
          </a:xfrm>
          <a:prstGeom prst="rect">
            <a:avLst/>
          </a:prstGeom>
        </p:spPr>
        <p:txBody>
          <a:bodyPr/>
          <a:lstStyle/>
          <a:p>
            <a:r>
              <a:rPr lang="en-US" sz="800" dirty="0"/>
              <a:t>Current as of 15</a:t>
            </a:r>
            <a:r>
              <a:rPr lang="en-US" sz="800" baseline="0" dirty="0"/>
              <a:t> March 2021 </a:t>
            </a:r>
            <a:endParaRPr lang="en-US" sz="800" dirty="0"/>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C15BD242-2073-4BA9-95AB-9E6414FE0E75}" type="slidenum">
              <a:rPr lang="en-US" smtClean="0"/>
              <a:t>‹#›</a:t>
            </a:fld>
            <a:endParaRPr lang="en-US"/>
          </a:p>
        </p:txBody>
      </p:sp>
    </p:spTree>
    <p:extLst>
      <p:ext uri="{BB962C8B-B14F-4D97-AF65-F5344CB8AC3E}">
        <p14:creationId xmlns:p14="http://schemas.microsoft.com/office/powerpoint/2010/main" val="3829189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sz="800"/>
              <a:t>Current as of 15</a:t>
            </a:r>
            <a:r>
              <a:rPr lang="en-US" sz="800" baseline="0"/>
              <a:t> March 2021 </a:t>
            </a:r>
            <a:endParaRPr lang="en-US" sz="800"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137928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sz="800"/>
              <a:t>Current as of 15</a:t>
            </a:r>
            <a:r>
              <a:rPr lang="en-US" sz="800" baseline="0"/>
              <a:t> March 2021 </a:t>
            </a:r>
            <a:endParaRPr lang="en-US" sz="800"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65373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r>
              <a:rPr lang="en-US" sz="800"/>
              <a:t>Current as of 15</a:t>
            </a:r>
            <a:r>
              <a:rPr lang="en-US" sz="800" baseline="0"/>
              <a:t> March 2021 </a:t>
            </a:r>
            <a:endParaRPr lang="en-US" sz="800"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66416954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sz="800"/>
              <a:t>Current as of 15</a:t>
            </a:r>
            <a:r>
              <a:rPr lang="en-US" sz="800" baseline="0"/>
              <a:t> March 2021 </a:t>
            </a:r>
            <a:endParaRPr lang="en-US" sz="800"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68794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sz="800"/>
              <a:t>Current as of 15</a:t>
            </a:r>
            <a:r>
              <a:rPr lang="en-US" sz="800" baseline="0"/>
              <a:t> March 2021 </a:t>
            </a:r>
            <a:endParaRPr lang="en-US" sz="800"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657243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sz="800"/>
              <a:t>Current as of 15</a:t>
            </a:r>
            <a:r>
              <a:rPr lang="en-US" sz="800" baseline="0"/>
              <a:t> March 2021 </a:t>
            </a:r>
            <a:endParaRPr lang="en-US" sz="8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71232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z="800"/>
              <a:t>Current as of 15</a:t>
            </a:r>
            <a:r>
              <a:rPr lang="en-US" sz="800" baseline="0"/>
              <a:t> March 2021 </a:t>
            </a:r>
            <a:endParaRPr lang="en-US" sz="800"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819983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sz="800"/>
              <a:t>Current as of 15</a:t>
            </a:r>
            <a:r>
              <a:rPr lang="en-US" sz="800" baseline="0"/>
              <a:t> March 2021 </a:t>
            </a:r>
            <a:endParaRPr lang="en-US" sz="800"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601400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3022600" cy="365125"/>
          </a:xfrm>
          <a:prstGeom prst="rect">
            <a:avLst/>
          </a:prstGeom>
        </p:spPr>
        <p:txBody>
          <a:bodyPr/>
          <a:lstStyle>
            <a:lvl1pPr>
              <a:defRPr sz="1200"/>
            </a:lvl1pPr>
          </a:lstStyle>
          <a:p>
            <a:r>
              <a:rPr lang="en-US" dirty="0"/>
              <a:t>Current as of 15 March 2021</a:t>
            </a: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C15BD242-2073-4BA9-95AB-9E6414FE0E75}" type="slidenum">
              <a:rPr lang="en-US" smtClean="0"/>
              <a:t>‹#›</a:t>
            </a:fld>
            <a:endParaRPr lang="en-US"/>
          </a:p>
        </p:txBody>
      </p:sp>
    </p:spTree>
    <p:extLst>
      <p:ext uri="{BB962C8B-B14F-4D97-AF65-F5344CB8AC3E}">
        <p14:creationId xmlns:p14="http://schemas.microsoft.com/office/powerpoint/2010/main" val="17053982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sz="800"/>
              <a:t>Current as of 15</a:t>
            </a:r>
            <a:r>
              <a:rPr lang="en-US" sz="800" baseline="0"/>
              <a:t> March 2021 </a:t>
            </a:r>
            <a:endParaRPr lang="en-US" sz="800"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410721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sz="800"/>
              <a:t>Current as of 15</a:t>
            </a:r>
            <a:r>
              <a:rPr lang="en-US" sz="800" baseline="0"/>
              <a:t> March 2021 </a:t>
            </a:r>
            <a:endParaRPr lang="en-US" sz="800"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817683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r>
              <a:rPr lang="en-US" sz="800"/>
              <a:t>Current as of 15</a:t>
            </a:r>
            <a:r>
              <a:rPr lang="en-US" sz="800" baseline="0"/>
              <a:t> March 2021 </a:t>
            </a:r>
            <a:endParaRPr lang="en-US" sz="800"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5357005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3"/>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r>
              <a:rPr lang="en-US" sz="800"/>
              <a:t>Current as of 15</a:t>
            </a:r>
            <a:r>
              <a:rPr lang="en-US" sz="800" baseline="0"/>
              <a:t> March 2021 </a:t>
            </a:r>
            <a:endParaRPr lang="en-US" sz="800" dirty="0"/>
          </a:p>
        </p:txBody>
      </p:sp>
    </p:spTree>
    <p:extLst>
      <p:ext uri="{BB962C8B-B14F-4D97-AF65-F5344CB8AC3E}">
        <p14:creationId xmlns:p14="http://schemas.microsoft.com/office/powerpoint/2010/main" val="2416062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Rectangle 6"/>
          <p:cNvSpPr/>
          <p:nvPr/>
        </p:nvSpPr>
        <p:spPr>
          <a:xfrm>
            <a:off x="-6842"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1524000" y="3970318"/>
            <a:ext cx="9144000" cy="1309255"/>
          </a:xfrm>
        </p:spPr>
        <p:txBody>
          <a:bodyPr>
            <a:normAutofit/>
          </a:bodyPr>
          <a:lstStyle>
            <a:lvl1pPr marL="0" indent="0" algn="ctr">
              <a:buNone/>
              <a:defRPr sz="1500"/>
            </a:lvl1pPr>
            <a:lvl2pPr marL="342900" indent="0" algn="ctr">
              <a:buNone/>
              <a:defRPr sz="1500"/>
            </a:lvl2pPr>
            <a:lvl3pPr marL="685800" indent="0" algn="ctr">
              <a:buNone/>
              <a:defRPr sz="15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17" name="Title 16"/>
          <p:cNvSpPr>
            <a:spLocks noGrp="1"/>
          </p:cNvSpPr>
          <p:nvPr>
            <p:ph type="title"/>
          </p:nvPr>
        </p:nvSpPr>
        <p:spPr/>
        <p:txBody>
          <a:bodyPr/>
          <a:lstStyle/>
          <a:p>
            <a:r>
              <a:rPr lang="en-US"/>
              <a:t>Click to edit Master title style</a:t>
            </a:r>
          </a:p>
        </p:txBody>
      </p:sp>
      <p:sp>
        <p:nvSpPr>
          <p:cNvPr id="21" name="Date Placeholder 20"/>
          <p:cNvSpPr>
            <a:spLocks noGrp="1"/>
          </p:cNvSpPr>
          <p:nvPr>
            <p:ph type="dt" sz="half" idx="10"/>
          </p:nvPr>
        </p:nvSpPr>
        <p:spPr/>
        <p:txBody>
          <a:bodyPr/>
          <a:lstStyle/>
          <a:p>
            <a:r>
              <a:rPr lang="en-US" sz="800" dirty="0"/>
              <a:t>Current as of 15</a:t>
            </a:r>
            <a:r>
              <a:rPr lang="en-US" sz="800" baseline="0" dirty="0"/>
              <a:t> March 2021 </a:t>
            </a:r>
            <a:endParaRPr lang="en-US" sz="800" dirty="0"/>
          </a:p>
        </p:txBody>
      </p:sp>
    </p:spTree>
    <p:extLst>
      <p:ext uri="{BB962C8B-B14F-4D97-AF65-F5344CB8AC3E}">
        <p14:creationId xmlns:p14="http://schemas.microsoft.com/office/powerpoint/2010/main" val="27066901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itle 3"/>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r>
              <a:rPr lang="en-US" sz="800"/>
              <a:t>Current as of 15</a:t>
            </a:r>
            <a:r>
              <a:rPr lang="en-US" sz="800" baseline="0"/>
              <a:t> March 2021 </a:t>
            </a:r>
            <a:endParaRPr lang="en-US" sz="8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1"/>
            <a:ext cx="3022600" cy="365125"/>
          </a:xfrm>
          <a:prstGeom prst="rect">
            <a:avLst/>
          </a:prstGeom>
        </p:spPr>
        <p:txBody>
          <a:bodyPr/>
          <a:lstStyle>
            <a:lvl1pPr>
              <a:defRPr sz="1200"/>
            </a:lvl1pPr>
          </a:lstStyle>
          <a:p>
            <a:r>
              <a:rPr lang="en-US" dirty="0"/>
              <a:t>Current as of 15 March 2021 </a:t>
            </a: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C15BD242-2073-4BA9-95AB-9E6414FE0E75}" type="slidenum">
              <a:rPr lang="en-US" smtClean="0"/>
              <a:t>‹#›</a:t>
            </a:fld>
            <a:endParaRPr lang="en-US"/>
          </a:p>
        </p:txBody>
      </p:sp>
    </p:spTree>
    <p:extLst>
      <p:ext uri="{BB962C8B-B14F-4D97-AF65-F5344CB8AC3E}">
        <p14:creationId xmlns:p14="http://schemas.microsoft.com/office/powerpoint/2010/main" val="386955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1"/>
            <a:ext cx="3022600" cy="365125"/>
          </a:xfrm>
          <a:prstGeom prst="rect">
            <a:avLst/>
          </a:prstGeom>
        </p:spPr>
        <p:txBody>
          <a:bodyPr/>
          <a:lstStyle>
            <a:lvl1pPr>
              <a:defRPr sz="1200"/>
            </a:lvl1pPr>
          </a:lstStyle>
          <a:p>
            <a:r>
              <a:rPr lang="en-US" dirty="0"/>
              <a:t>Current as of 15 March 2021 </a:t>
            </a: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C15BD242-2073-4BA9-95AB-9E6414FE0E75}" type="slidenum">
              <a:rPr lang="en-US" smtClean="0"/>
              <a:t>‹#›</a:t>
            </a:fld>
            <a:endParaRPr lang="en-US"/>
          </a:p>
        </p:txBody>
      </p:sp>
    </p:spTree>
    <p:extLst>
      <p:ext uri="{BB962C8B-B14F-4D97-AF65-F5344CB8AC3E}">
        <p14:creationId xmlns:p14="http://schemas.microsoft.com/office/powerpoint/2010/main" val="1050914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3022600" cy="365125"/>
          </a:xfrm>
          <a:prstGeom prst="rect">
            <a:avLst/>
          </a:prstGeom>
        </p:spPr>
        <p:txBody>
          <a:bodyPr/>
          <a:lstStyle>
            <a:lvl1pPr>
              <a:defRPr sz="1200"/>
            </a:lvl1pPr>
          </a:lstStyle>
          <a:p>
            <a:r>
              <a:rPr lang="en-US" dirty="0"/>
              <a:t>Current as of 15 March 2021 </a:t>
            </a:r>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C15BD242-2073-4BA9-95AB-9E6414FE0E75}" type="slidenum">
              <a:rPr lang="en-US" smtClean="0"/>
              <a:t>‹#›</a:t>
            </a:fld>
            <a:endParaRPr lang="en-US"/>
          </a:p>
        </p:txBody>
      </p:sp>
    </p:spTree>
    <p:extLst>
      <p:ext uri="{BB962C8B-B14F-4D97-AF65-F5344CB8AC3E}">
        <p14:creationId xmlns:p14="http://schemas.microsoft.com/office/powerpoint/2010/main" val="3686867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1"/>
            <a:ext cx="3022600" cy="365125"/>
          </a:xfrm>
          <a:prstGeom prst="rect">
            <a:avLst/>
          </a:prstGeom>
        </p:spPr>
        <p:txBody>
          <a:bodyPr/>
          <a:lstStyle>
            <a:lvl1pPr>
              <a:defRPr sz="1200"/>
            </a:lvl1pPr>
          </a:lstStyle>
          <a:p>
            <a:r>
              <a:rPr lang="en-US" dirty="0"/>
              <a:t>Current as of 15 March 2021</a:t>
            </a:r>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C15BD242-2073-4BA9-95AB-9E6414FE0E75}" type="slidenum">
              <a:rPr lang="en-US" smtClean="0"/>
              <a:t>‹#›</a:t>
            </a:fld>
            <a:endParaRPr lang="en-US"/>
          </a:p>
        </p:txBody>
      </p:sp>
    </p:spTree>
    <p:extLst>
      <p:ext uri="{BB962C8B-B14F-4D97-AF65-F5344CB8AC3E}">
        <p14:creationId xmlns:p14="http://schemas.microsoft.com/office/powerpoint/2010/main" val="2122946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3022600" cy="365125"/>
          </a:xfrm>
          <a:prstGeom prst="rect">
            <a:avLst/>
          </a:prstGeom>
        </p:spPr>
        <p:txBody>
          <a:bodyPr/>
          <a:lstStyle>
            <a:lvl1pPr>
              <a:defRPr sz="1200"/>
            </a:lvl1pPr>
          </a:lstStyle>
          <a:p>
            <a:r>
              <a:rPr lang="en-US" dirty="0"/>
              <a:t>Current as of 15 March 2021</a:t>
            </a:r>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C15BD242-2073-4BA9-95AB-9E6414FE0E75}" type="slidenum">
              <a:rPr lang="en-US" smtClean="0"/>
              <a:t>‹#›</a:t>
            </a:fld>
            <a:endParaRPr lang="en-US"/>
          </a:p>
        </p:txBody>
      </p:sp>
    </p:spTree>
    <p:extLst>
      <p:ext uri="{BB962C8B-B14F-4D97-AF65-F5344CB8AC3E}">
        <p14:creationId xmlns:p14="http://schemas.microsoft.com/office/powerpoint/2010/main" val="4185454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3022600" cy="365125"/>
          </a:xfrm>
          <a:prstGeom prst="rect">
            <a:avLst/>
          </a:prstGeom>
        </p:spPr>
        <p:txBody>
          <a:bodyPr/>
          <a:lstStyle>
            <a:lvl1pPr>
              <a:defRPr sz="1200"/>
            </a:lvl1pPr>
          </a:lstStyle>
          <a:p>
            <a:r>
              <a:rPr lang="en-US" dirty="0"/>
              <a:t>Current as of 15 March 2021</a:t>
            </a: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C15BD242-2073-4BA9-95AB-9E6414FE0E75}" type="slidenum">
              <a:rPr lang="en-US" smtClean="0"/>
              <a:t>‹#›</a:t>
            </a:fld>
            <a:endParaRPr lang="en-US"/>
          </a:p>
        </p:txBody>
      </p:sp>
    </p:spTree>
    <p:extLst>
      <p:ext uri="{BB962C8B-B14F-4D97-AF65-F5344CB8AC3E}">
        <p14:creationId xmlns:p14="http://schemas.microsoft.com/office/powerpoint/2010/main" val="2404306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3022600" cy="365125"/>
          </a:xfrm>
          <a:prstGeom prst="rect">
            <a:avLst/>
          </a:prstGeom>
        </p:spPr>
        <p:txBody>
          <a:bodyPr/>
          <a:lstStyle>
            <a:lvl1pPr>
              <a:defRPr sz="1200"/>
            </a:lvl1pPr>
          </a:lstStyle>
          <a:p>
            <a:r>
              <a:rPr lang="en-US" dirty="0"/>
              <a:t>Current as of 15 March 2021</a:t>
            </a: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C15BD242-2073-4BA9-95AB-9E6414FE0E75}" type="slidenum">
              <a:rPr lang="en-US" smtClean="0"/>
              <a:t>‹#›</a:t>
            </a:fld>
            <a:endParaRPr lang="en-US"/>
          </a:p>
        </p:txBody>
      </p:sp>
    </p:spTree>
    <p:extLst>
      <p:ext uri="{BB962C8B-B14F-4D97-AF65-F5344CB8AC3E}">
        <p14:creationId xmlns:p14="http://schemas.microsoft.com/office/powerpoint/2010/main" val="1085246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172722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10/21/2024</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
        <p:nvSpPr>
          <p:cNvPr id="8" name="TextBox 7"/>
          <p:cNvSpPr txBox="1"/>
          <p:nvPr userDrawn="1"/>
        </p:nvSpPr>
        <p:spPr>
          <a:xfrm>
            <a:off x="508000" y="5638800"/>
            <a:ext cx="47752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791257737"/>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676" r:id="rId13"/>
    <p:sldLayoutId id="2147483651" r:id="rId14"/>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23.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10.wmf"/></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65990" y="2199323"/>
            <a:ext cx="5976937" cy="1887141"/>
          </a:xfrm>
        </p:spPr>
        <p:txBody>
          <a:bodyPr>
            <a:normAutofit fontScale="90000"/>
          </a:bodyPr>
          <a:lstStyle/>
          <a:p>
            <a:pPr>
              <a:defRPr/>
            </a:pPr>
            <a:r>
              <a:rPr lang="en-US" sz="5400" dirty="0"/>
              <a:t>Army STANDARD TRAINING PACKAGE</a:t>
            </a:r>
            <a:br>
              <a:rPr lang="en-US" dirty="0"/>
            </a:br>
            <a:endParaRPr lang="en-US" sz="1744"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400" y="2429232"/>
            <a:ext cx="713661" cy="713661"/>
          </a:xfrm>
          <a:prstGeom prst="rect">
            <a:avLst/>
          </a:prstGeom>
        </p:spPr>
      </p:pic>
    </p:spTree>
    <p:extLst>
      <p:ext uri="{BB962C8B-B14F-4D97-AF65-F5344CB8AC3E}">
        <p14:creationId xmlns:p14="http://schemas.microsoft.com/office/powerpoint/2010/main" val="3176657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Defense Coordination Officers and FEMA Regions </a:t>
            </a:r>
          </a:p>
        </p:txBody>
      </p:sp>
      <p:pic>
        <p:nvPicPr>
          <p:cNvPr id="3" name="Picture 4"/>
          <p:cNvPicPr>
            <a:picLocks noChangeAspect="1" noChangeArrowheads="1"/>
          </p:cNvPicPr>
          <p:nvPr/>
        </p:nvPicPr>
        <p:blipFill>
          <a:blip r:embed="rId3" cstate="print"/>
          <a:srcRect/>
          <a:stretch>
            <a:fillRect/>
          </a:stretch>
        </p:blipFill>
        <p:spPr>
          <a:xfrm>
            <a:off x="2213332" y="2030083"/>
            <a:ext cx="7954962" cy="4800600"/>
          </a:xfrm>
          <a:prstGeom prst="rect">
            <a:avLst/>
          </a:prstGeom>
          <a:solidFill>
            <a:schemeClr val="tx2"/>
          </a:solidFill>
        </p:spPr>
      </p:pic>
    </p:spTree>
    <p:extLst>
      <p:ext uri="{BB962C8B-B14F-4D97-AF65-F5344CB8AC3E}">
        <p14:creationId xmlns:p14="http://schemas.microsoft.com/office/powerpoint/2010/main" val="3148740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1798320" y="2166368"/>
            <a:ext cx="8603674" cy="1739347"/>
          </a:xfrm>
        </p:spPr>
        <p:txBody>
          <a:bodyPr/>
          <a:lstStyle/>
          <a:p>
            <a:r>
              <a:rPr lang="en-US" sz="5400" dirty="0"/>
              <a:t>POSSE COMITATUS ACT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r>
              <a:rPr lang="en-US" sz="4400" dirty="0"/>
              <a:t>Posse Comitatus Act</a:t>
            </a:r>
            <a:br>
              <a:rPr lang="en-US" sz="4400" dirty="0"/>
            </a:br>
            <a:r>
              <a:rPr lang="en-US" sz="4400" dirty="0"/>
              <a:t>18 U.S.C. </a:t>
            </a:r>
            <a:r>
              <a:rPr lang="en-US" sz="4400" dirty="0">
                <a:cs typeface="Arial" charset="0"/>
              </a:rPr>
              <a:t>§ </a:t>
            </a:r>
            <a:r>
              <a:rPr lang="en-US" sz="4400" dirty="0"/>
              <a:t>1385</a:t>
            </a:r>
          </a:p>
        </p:txBody>
      </p:sp>
      <p:sp>
        <p:nvSpPr>
          <p:cNvPr id="12291" name="Rectangle 3"/>
          <p:cNvSpPr>
            <a:spLocks noChangeArrowheads="1"/>
          </p:cNvSpPr>
          <p:nvPr/>
        </p:nvSpPr>
        <p:spPr bwMode="auto">
          <a:xfrm>
            <a:off x="2915839" y="1945451"/>
            <a:ext cx="6553200" cy="4495800"/>
          </a:xfrm>
          <a:prstGeom prst="rect">
            <a:avLst/>
          </a:prstGeom>
          <a:noFill/>
          <a:ln w="9525">
            <a:noFill/>
            <a:miter lim="800000"/>
            <a:headEnd/>
            <a:tailEnd/>
          </a:ln>
        </p:spPr>
        <p:txBody>
          <a:bodyPr/>
          <a:lstStyle/>
          <a:p>
            <a:r>
              <a:rPr lang="en-US" sz="3200" i="1" dirty="0"/>
              <a:t> </a:t>
            </a:r>
            <a:r>
              <a:rPr lang="en-US" sz="3200" i="1" dirty="0">
                <a:latin typeface="+mn-lt"/>
              </a:rPr>
              <a:t>Whoever, except in cases and under circumstances </a:t>
            </a:r>
            <a:r>
              <a:rPr lang="en-US" sz="3200" i="1" u="sng" dirty="0">
                <a:latin typeface="+mn-lt"/>
              </a:rPr>
              <a:t>expressly authorized by the Constitution or Act of Congress</a:t>
            </a:r>
            <a:r>
              <a:rPr lang="en-US" sz="3200" i="1" dirty="0">
                <a:latin typeface="+mn-lt"/>
              </a:rPr>
              <a:t>, </a:t>
            </a:r>
            <a:r>
              <a:rPr lang="en-US" sz="3200" i="1" u="sng" dirty="0">
                <a:latin typeface="+mn-lt"/>
              </a:rPr>
              <a:t>willfully uses</a:t>
            </a:r>
            <a:r>
              <a:rPr lang="en-US" sz="3200" i="1" dirty="0">
                <a:latin typeface="+mn-lt"/>
              </a:rPr>
              <a:t> any part of the </a:t>
            </a:r>
            <a:r>
              <a:rPr lang="en-US" sz="3200" i="1" u="sng" dirty="0">
                <a:latin typeface="+mn-lt"/>
              </a:rPr>
              <a:t>Army, the Navy, the Marine Corps, the Air Force, or the Space Force</a:t>
            </a:r>
            <a:r>
              <a:rPr lang="en-US" sz="3200" i="1" dirty="0">
                <a:latin typeface="+mn-lt"/>
              </a:rPr>
              <a:t> as a posse comitatus or otherwise </a:t>
            </a:r>
            <a:r>
              <a:rPr lang="en-US" sz="3200" i="1" u="sng" dirty="0">
                <a:latin typeface="+mn-lt"/>
              </a:rPr>
              <a:t>to execute the laws</a:t>
            </a:r>
            <a:r>
              <a:rPr lang="en-US" sz="3200" i="1" dirty="0">
                <a:latin typeface="+mn-lt"/>
              </a:rPr>
              <a:t> shall be </a:t>
            </a:r>
            <a:r>
              <a:rPr lang="en-US" sz="3200" i="1" u="sng" dirty="0">
                <a:latin typeface="+mn-lt"/>
              </a:rPr>
              <a:t>fined under this title or imprisoned</a:t>
            </a:r>
            <a:r>
              <a:rPr lang="en-US" sz="3200" dirty="0">
                <a:latin typeface="+mn-lt"/>
              </a:rPr>
              <a:t> for</a:t>
            </a:r>
            <a:r>
              <a:rPr lang="en-US" sz="3200" i="1" dirty="0">
                <a:latin typeface="+mn-lt"/>
              </a:rPr>
              <a:t> not more than two years, or both.</a:t>
            </a:r>
          </a:p>
        </p:txBody>
      </p:sp>
      <p:sp>
        <p:nvSpPr>
          <p:cNvPr id="1130500" name="AutoShape 4"/>
          <p:cNvSpPr>
            <a:spLocks noChangeArrowheads="1"/>
          </p:cNvSpPr>
          <p:nvPr/>
        </p:nvSpPr>
        <p:spPr bwMode="auto">
          <a:xfrm>
            <a:off x="9390992" y="2567612"/>
            <a:ext cx="914400" cy="914400"/>
          </a:xfrm>
          <a:prstGeom prst="star16">
            <a:avLst>
              <a:gd name="adj" fmla="val 37500"/>
            </a:avLst>
          </a:prstGeom>
          <a:solidFill>
            <a:schemeClr val="hlink"/>
          </a:solidFill>
          <a:ln w="28575">
            <a:solidFill>
              <a:schemeClr val="tx1"/>
            </a:solidFill>
            <a:miter lim="800000"/>
            <a:headEnd/>
            <a:tailEnd/>
          </a:ln>
          <a:effectLst/>
        </p:spPr>
        <p:txBody>
          <a:bodyPr wrap="none" anchor="ctr"/>
          <a:lstStyle/>
          <a:p>
            <a:pPr algn="ctr">
              <a:defRPr/>
            </a:pPr>
            <a:r>
              <a:rPr lang="en-US" dirty="0">
                <a:solidFill>
                  <a:srgbClr val="FFFFFF"/>
                </a:solidFill>
                <a:effectLst>
                  <a:outerShdw blurRad="38100" dist="38100" dir="2700000" algn="tl">
                    <a:srgbClr val="000000"/>
                  </a:outerShdw>
                </a:effectLst>
              </a:rPr>
              <a:t>1</a:t>
            </a:r>
          </a:p>
        </p:txBody>
      </p:sp>
      <p:sp>
        <p:nvSpPr>
          <p:cNvPr id="1130501" name="AutoShape 5"/>
          <p:cNvSpPr>
            <a:spLocks noChangeArrowheads="1"/>
          </p:cNvSpPr>
          <p:nvPr/>
        </p:nvSpPr>
        <p:spPr bwMode="auto">
          <a:xfrm>
            <a:off x="9414641" y="4150272"/>
            <a:ext cx="914400" cy="914400"/>
          </a:xfrm>
          <a:prstGeom prst="star16">
            <a:avLst>
              <a:gd name="adj" fmla="val 37500"/>
            </a:avLst>
          </a:prstGeom>
          <a:solidFill>
            <a:schemeClr val="hlink"/>
          </a:solidFill>
          <a:ln w="28575">
            <a:solidFill>
              <a:schemeClr val="tx1"/>
            </a:solidFill>
            <a:miter lim="800000"/>
            <a:headEnd/>
            <a:tailEnd/>
          </a:ln>
          <a:effectLst/>
        </p:spPr>
        <p:txBody>
          <a:bodyPr wrap="none" anchor="ctr"/>
          <a:lstStyle/>
          <a:p>
            <a:pPr algn="ctr">
              <a:defRPr/>
            </a:pPr>
            <a:r>
              <a:rPr lang="en-US" dirty="0">
                <a:solidFill>
                  <a:srgbClr val="FFFFFF"/>
                </a:solidFill>
                <a:effectLst>
                  <a:outerShdw blurRad="38100" dist="38100" dir="2700000" algn="tl">
                    <a:srgbClr val="000000"/>
                  </a:outerShdw>
                </a:effectLst>
              </a:rPr>
              <a:t>3</a:t>
            </a:r>
          </a:p>
        </p:txBody>
      </p:sp>
      <p:sp>
        <p:nvSpPr>
          <p:cNvPr id="1130502" name="AutoShape 6"/>
          <p:cNvSpPr>
            <a:spLocks noChangeArrowheads="1"/>
          </p:cNvSpPr>
          <p:nvPr/>
        </p:nvSpPr>
        <p:spPr bwMode="auto">
          <a:xfrm>
            <a:off x="1735521" y="3774527"/>
            <a:ext cx="914400" cy="914400"/>
          </a:xfrm>
          <a:prstGeom prst="star16">
            <a:avLst>
              <a:gd name="adj" fmla="val 37500"/>
            </a:avLst>
          </a:prstGeom>
          <a:solidFill>
            <a:schemeClr val="hlink"/>
          </a:solidFill>
          <a:ln w="28575">
            <a:solidFill>
              <a:schemeClr val="tx1"/>
            </a:solidFill>
            <a:miter lim="800000"/>
            <a:headEnd/>
            <a:tailEnd/>
          </a:ln>
          <a:effectLst/>
        </p:spPr>
        <p:txBody>
          <a:bodyPr wrap="none" anchor="ctr"/>
          <a:lstStyle/>
          <a:p>
            <a:pPr algn="ctr">
              <a:defRPr/>
            </a:pPr>
            <a:r>
              <a:rPr lang="en-US" dirty="0">
                <a:solidFill>
                  <a:srgbClr val="FFFFFF"/>
                </a:solidFill>
                <a:effectLst>
                  <a:outerShdw blurRad="38100" dist="38100" dir="2700000" algn="tl">
                    <a:srgbClr val="000000"/>
                  </a:outerShdw>
                </a:effectLst>
              </a:rPr>
              <a:t>4</a:t>
            </a:r>
          </a:p>
        </p:txBody>
      </p:sp>
      <p:sp>
        <p:nvSpPr>
          <p:cNvPr id="1130503" name="AutoShape 7"/>
          <p:cNvSpPr>
            <a:spLocks noChangeArrowheads="1"/>
          </p:cNvSpPr>
          <p:nvPr/>
        </p:nvSpPr>
        <p:spPr bwMode="auto">
          <a:xfrm>
            <a:off x="1713719" y="5171088"/>
            <a:ext cx="990600" cy="762000"/>
          </a:xfrm>
          <a:prstGeom prst="star16">
            <a:avLst>
              <a:gd name="adj" fmla="val 37500"/>
            </a:avLst>
          </a:prstGeom>
          <a:solidFill>
            <a:schemeClr val="hlink"/>
          </a:solidFill>
          <a:ln w="28575">
            <a:solidFill>
              <a:schemeClr val="tx1"/>
            </a:solidFill>
            <a:miter lim="800000"/>
            <a:headEnd/>
            <a:tailEnd/>
          </a:ln>
          <a:effectLst/>
        </p:spPr>
        <p:txBody>
          <a:bodyPr wrap="none" anchor="ctr"/>
          <a:lstStyle/>
          <a:p>
            <a:pPr algn="ctr">
              <a:defRPr/>
            </a:pPr>
            <a:r>
              <a:rPr lang="en-US" dirty="0">
                <a:solidFill>
                  <a:srgbClr val="FFFFFF"/>
                </a:solidFill>
                <a:effectLst>
                  <a:outerShdw blurRad="38100" dist="38100" dir="2700000" algn="tl">
                    <a:srgbClr val="000000"/>
                  </a:outerShdw>
                </a:effectLst>
              </a:rPr>
              <a:t>5</a:t>
            </a:r>
          </a:p>
        </p:txBody>
      </p:sp>
      <p:sp>
        <p:nvSpPr>
          <p:cNvPr id="1130505" name="AutoShape 9"/>
          <p:cNvSpPr>
            <a:spLocks noChangeArrowheads="1"/>
          </p:cNvSpPr>
          <p:nvPr/>
        </p:nvSpPr>
        <p:spPr bwMode="auto">
          <a:xfrm>
            <a:off x="1735521" y="2409497"/>
            <a:ext cx="914400" cy="914400"/>
          </a:xfrm>
          <a:prstGeom prst="star16">
            <a:avLst>
              <a:gd name="adj" fmla="val 37500"/>
            </a:avLst>
          </a:prstGeom>
          <a:solidFill>
            <a:schemeClr val="hlink"/>
          </a:solidFill>
          <a:ln w="28575">
            <a:solidFill>
              <a:schemeClr val="tx1"/>
            </a:solidFill>
            <a:miter lim="800000"/>
            <a:headEnd/>
            <a:tailEnd/>
          </a:ln>
          <a:effectLst/>
        </p:spPr>
        <p:txBody>
          <a:bodyPr wrap="none" anchor="ctr"/>
          <a:lstStyle/>
          <a:p>
            <a:pPr algn="ctr">
              <a:defRPr/>
            </a:pPr>
            <a:r>
              <a:rPr lang="en-US" dirty="0">
                <a:solidFill>
                  <a:srgbClr val="FFFFFF"/>
                </a:solidFill>
                <a:effectLst>
                  <a:outerShdw blurRad="38100" dist="38100" dir="2700000" algn="tl">
                    <a:srgbClr val="000000"/>
                  </a:outerShdw>
                </a:effectLst>
              </a:rPr>
              <a:t>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p:nvPr>
        </p:nvSpPr>
        <p:spPr>
          <a:xfrm>
            <a:off x="1812132" y="796925"/>
            <a:ext cx="6215063" cy="615950"/>
          </a:xfrm>
          <a:noFill/>
        </p:spPr>
        <p:txBody>
          <a:bodyPr>
            <a:noAutofit/>
          </a:bodyPr>
          <a:lstStyle/>
          <a:p>
            <a:r>
              <a:rPr lang="en-US" sz="4400" dirty="0"/>
              <a:t>Exceptions</a:t>
            </a:r>
          </a:p>
        </p:txBody>
      </p:sp>
      <p:sp>
        <p:nvSpPr>
          <p:cNvPr id="1132546" name="Rectangle 2"/>
          <p:cNvSpPr>
            <a:spLocks noGrp="1" noChangeArrowheads="1"/>
          </p:cNvSpPr>
          <p:nvPr>
            <p:ph idx="1"/>
          </p:nvPr>
        </p:nvSpPr>
        <p:spPr>
          <a:xfrm>
            <a:off x="1812131" y="2090026"/>
            <a:ext cx="8382000" cy="5181600"/>
          </a:xfrm>
        </p:spPr>
        <p:txBody>
          <a:bodyPr/>
          <a:lstStyle/>
          <a:p>
            <a:pPr>
              <a:buFont typeface="Wingdings 3" pitchFamily="18" charset="2"/>
              <a:buNone/>
            </a:pPr>
            <a:r>
              <a:rPr lang="en-US" sz="3600" dirty="0"/>
              <a:t> </a:t>
            </a:r>
            <a:r>
              <a:rPr lang="en-US" sz="3200" dirty="0"/>
              <a:t>Expressly Authorized by Constitution </a:t>
            </a:r>
          </a:p>
          <a:p>
            <a:pPr>
              <a:buFont typeface="Wingdings 3" pitchFamily="18" charset="2"/>
              <a:buNone/>
            </a:pPr>
            <a:endParaRPr lang="en-US" dirty="0"/>
          </a:p>
          <a:p>
            <a:r>
              <a:rPr lang="en-US" sz="2000" dirty="0"/>
              <a:t> </a:t>
            </a:r>
            <a:r>
              <a:rPr lang="en-US" sz="2800" dirty="0"/>
              <a:t>Art. 2 § 2, Powers as Commander in Chief        </a:t>
            </a:r>
          </a:p>
          <a:p>
            <a:r>
              <a:rPr lang="en-US" sz="2800" dirty="0"/>
              <a:t> Military Purpose Doctrine</a:t>
            </a:r>
          </a:p>
          <a:p>
            <a:pPr lvl="1"/>
            <a:r>
              <a:rPr lang="en-US" sz="2800" dirty="0"/>
              <a:t> Court-recognized exception</a:t>
            </a:r>
          </a:p>
          <a:p>
            <a:pPr lvl="1"/>
            <a:r>
              <a:rPr lang="en-US" sz="2800" dirty="0"/>
              <a:t> Primary purpose of furthering a military interest (benefit to civilian authorities is incidental)</a:t>
            </a:r>
          </a:p>
          <a:p>
            <a:pPr lvl="2"/>
            <a:r>
              <a:rPr lang="en-US" sz="2800" dirty="0"/>
              <a:t> Investigations and enforcement of UCMJ </a:t>
            </a:r>
          </a:p>
          <a:p>
            <a:pPr lvl="2"/>
            <a:r>
              <a:rPr lang="en-US" sz="2800" dirty="0"/>
              <a:t> Protection of DoD personnel and equipment</a:t>
            </a:r>
          </a:p>
        </p:txBody>
      </p:sp>
      <p:sp>
        <p:nvSpPr>
          <p:cNvPr id="1132548" name="AutoShape 4"/>
          <p:cNvSpPr>
            <a:spLocks noChangeArrowheads="1"/>
          </p:cNvSpPr>
          <p:nvPr/>
        </p:nvSpPr>
        <p:spPr bwMode="auto">
          <a:xfrm>
            <a:off x="8763000" y="381000"/>
            <a:ext cx="1524000" cy="1447800"/>
          </a:xfrm>
          <a:prstGeom prst="star16">
            <a:avLst>
              <a:gd name="adj" fmla="val 37500"/>
            </a:avLst>
          </a:prstGeom>
          <a:solidFill>
            <a:schemeClr val="hlink"/>
          </a:solidFill>
          <a:ln w="28575">
            <a:solidFill>
              <a:schemeClr val="tx1"/>
            </a:solidFill>
            <a:miter lim="800000"/>
            <a:headEnd/>
            <a:tailEnd/>
          </a:ln>
          <a:effectLst/>
        </p:spPr>
        <p:txBody>
          <a:bodyPr wrap="none" anchor="ctr"/>
          <a:lstStyle/>
          <a:p>
            <a:pPr algn="ctr">
              <a:defRPr/>
            </a:pPr>
            <a:r>
              <a:rPr lang="en-US" sz="4400" dirty="0">
                <a:solidFill>
                  <a:srgbClr val="FFFFFF"/>
                </a:solidFill>
                <a:effectLst>
                  <a:outerShdw blurRad="38100" dist="38100" dir="2700000" algn="tl">
                    <a:srgbClr val="000000"/>
                  </a:outerShdw>
                </a:effectLst>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25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254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254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3254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3254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3254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3254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a:xfrm>
            <a:off x="1862138" y="720725"/>
            <a:ext cx="6215063" cy="615950"/>
          </a:xfrm>
          <a:noFill/>
        </p:spPr>
        <p:txBody>
          <a:bodyPr>
            <a:noAutofit/>
          </a:bodyPr>
          <a:lstStyle/>
          <a:p>
            <a:r>
              <a:rPr lang="en-US" sz="4400" dirty="0"/>
              <a:t>Exceptions</a:t>
            </a:r>
          </a:p>
        </p:txBody>
      </p:sp>
      <p:sp>
        <p:nvSpPr>
          <p:cNvPr id="1228802" name="Rectangle 2"/>
          <p:cNvSpPr>
            <a:spLocks noGrp="1" noChangeArrowheads="1"/>
          </p:cNvSpPr>
          <p:nvPr>
            <p:ph idx="1"/>
          </p:nvPr>
        </p:nvSpPr>
        <p:spPr>
          <a:xfrm>
            <a:off x="1862137" y="2160755"/>
            <a:ext cx="8382000" cy="4114800"/>
          </a:xfrm>
        </p:spPr>
        <p:txBody>
          <a:bodyPr/>
          <a:lstStyle/>
          <a:p>
            <a:pPr>
              <a:buFont typeface="Wingdings 3" pitchFamily="18" charset="2"/>
              <a:buNone/>
            </a:pPr>
            <a:r>
              <a:rPr lang="en-US" sz="3600" dirty="0"/>
              <a:t> Expressly Authorized by Constitution </a:t>
            </a:r>
          </a:p>
          <a:p>
            <a:pPr>
              <a:buFont typeface="Wingdings 3" pitchFamily="18" charset="2"/>
              <a:buNone/>
            </a:pPr>
            <a:endParaRPr lang="en-US" dirty="0"/>
          </a:p>
          <a:p>
            <a:r>
              <a:rPr lang="en-US" sz="2000" dirty="0"/>
              <a:t> </a:t>
            </a:r>
            <a:r>
              <a:rPr lang="en-US" sz="3200" dirty="0"/>
              <a:t>Art. 4 § 4, U.S. shall . . . protect each [State] against invasion; and on Application of the (State) Legislature, or of the Executive (when the Legislature cannot be convened) against domestic violence.</a:t>
            </a:r>
          </a:p>
        </p:txBody>
      </p:sp>
      <p:sp>
        <p:nvSpPr>
          <p:cNvPr id="1228804" name="AutoShape 4"/>
          <p:cNvSpPr>
            <a:spLocks noChangeArrowheads="1"/>
          </p:cNvSpPr>
          <p:nvPr/>
        </p:nvSpPr>
        <p:spPr bwMode="auto">
          <a:xfrm>
            <a:off x="8077200" y="304800"/>
            <a:ext cx="1524000" cy="1447800"/>
          </a:xfrm>
          <a:prstGeom prst="star16">
            <a:avLst>
              <a:gd name="adj" fmla="val 37500"/>
            </a:avLst>
          </a:prstGeom>
          <a:solidFill>
            <a:schemeClr val="hlink"/>
          </a:solidFill>
          <a:ln w="28575">
            <a:solidFill>
              <a:schemeClr val="tx1"/>
            </a:solidFill>
            <a:miter lim="800000"/>
            <a:headEnd/>
            <a:tailEnd/>
          </a:ln>
          <a:effectLst/>
        </p:spPr>
        <p:txBody>
          <a:bodyPr wrap="none" anchor="ctr"/>
          <a:lstStyle/>
          <a:p>
            <a:pPr algn="ctr">
              <a:defRPr/>
            </a:pPr>
            <a:r>
              <a:rPr lang="en-US" sz="4400" dirty="0">
                <a:solidFill>
                  <a:srgbClr val="FFFFFF"/>
                </a:solidFill>
                <a:effectLst>
                  <a:outerShdw blurRad="38100" dist="38100" dir="2700000" algn="tl">
                    <a:srgbClr val="000000"/>
                  </a:outerShdw>
                </a:effectLst>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880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title"/>
          </p:nvPr>
        </p:nvSpPr>
        <p:spPr>
          <a:xfrm>
            <a:off x="1917941" y="683117"/>
            <a:ext cx="6215063" cy="615950"/>
          </a:xfrm>
          <a:noFill/>
        </p:spPr>
        <p:txBody>
          <a:bodyPr>
            <a:noAutofit/>
          </a:bodyPr>
          <a:lstStyle/>
          <a:p>
            <a:r>
              <a:rPr lang="en-US" sz="4400" dirty="0"/>
              <a:t>Exceptions</a:t>
            </a:r>
          </a:p>
        </p:txBody>
      </p:sp>
      <p:sp>
        <p:nvSpPr>
          <p:cNvPr id="1261570" name="Rectangle 2"/>
          <p:cNvSpPr>
            <a:spLocks noGrp="1" noChangeArrowheads="1"/>
          </p:cNvSpPr>
          <p:nvPr>
            <p:ph idx="1"/>
          </p:nvPr>
        </p:nvSpPr>
        <p:spPr>
          <a:xfrm>
            <a:off x="2133600" y="3886200"/>
            <a:ext cx="8153400" cy="2590800"/>
          </a:xfrm>
        </p:spPr>
        <p:txBody>
          <a:bodyPr/>
          <a:lstStyle/>
          <a:p>
            <a:pPr>
              <a:lnSpc>
                <a:spcPct val="80000"/>
              </a:lnSpc>
            </a:pPr>
            <a:r>
              <a:rPr lang="en-US" sz="2400" dirty="0"/>
              <a:t>Permits the use of Federal armed forces or Federalized militia to restore law and order to:</a:t>
            </a:r>
          </a:p>
          <a:p>
            <a:pPr>
              <a:lnSpc>
                <a:spcPct val="80000"/>
              </a:lnSpc>
              <a:buFont typeface="Wingdings 3" pitchFamily="18" charset="2"/>
              <a:buNone/>
            </a:pPr>
            <a:endParaRPr lang="en-US" sz="2400" dirty="0"/>
          </a:p>
          <a:p>
            <a:pPr lvl="1">
              <a:lnSpc>
                <a:spcPct val="80000"/>
              </a:lnSpc>
            </a:pPr>
            <a:r>
              <a:rPr lang="en-US" sz="2400" dirty="0"/>
              <a:t>Support State Request against insurrection (</a:t>
            </a:r>
            <a:r>
              <a:rPr lang="en-US" sz="2400" dirty="0">
                <a:cs typeface="Arial" charset="0"/>
              </a:rPr>
              <a:t>§ 251)</a:t>
            </a:r>
          </a:p>
          <a:p>
            <a:pPr lvl="1">
              <a:lnSpc>
                <a:spcPct val="80000"/>
              </a:lnSpc>
            </a:pPr>
            <a:r>
              <a:rPr lang="en-US" sz="2400" dirty="0"/>
              <a:t>Enforce Federal Authority or suppress rebellion (</a:t>
            </a:r>
            <a:r>
              <a:rPr lang="en-US" sz="2400" dirty="0">
                <a:cs typeface="Arial" charset="0"/>
              </a:rPr>
              <a:t>§252)</a:t>
            </a:r>
            <a:endParaRPr lang="en-US" sz="2400" dirty="0"/>
          </a:p>
          <a:p>
            <a:pPr lvl="1">
              <a:lnSpc>
                <a:spcPct val="80000"/>
              </a:lnSpc>
            </a:pPr>
            <a:r>
              <a:rPr lang="en-US" sz="2400" dirty="0"/>
              <a:t>Protect Constitutional Rights, enforce U.S. law (</a:t>
            </a:r>
            <a:r>
              <a:rPr lang="en-US" sz="2400" dirty="0">
                <a:cs typeface="Arial" charset="0"/>
              </a:rPr>
              <a:t>§253)</a:t>
            </a:r>
            <a:endParaRPr lang="en-US" sz="2400" dirty="0"/>
          </a:p>
          <a:p>
            <a:pPr lvl="1">
              <a:lnSpc>
                <a:spcPct val="80000"/>
              </a:lnSpc>
            </a:pPr>
            <a:endParaRPr lang="en-US" sz="1600" dirty="0"/>
          </a:p>
          <a:p>
            <a:pPr>
              <a:lnSpc>
                <a:spcPct val="80000"/>
              </a:lnSpc>
              <a:buFont typeface="Wingdings 3" pitchFamily="18" charset="2"/>
              <a:buNone/>
            </a:pPr>
            <a:endParaRPr lang="en-US" sz="1000" dirty="0"/>
          </a:p>
          <a:p>
            <a:pPr>
              <a:lnSpc>
                <a:spcPct val="80000"/>
              </a:lnSpc>
              <a:buFont typeface="Wingdings 3" pitchFamily="18" charset="2"/>
              <a:buNone/>
            </a:pPr>
            <a:endParaRPr lang="en-US" sz="1600" dirty="0">
              <a:latin typeface="Times New Roman" pitchFamily="18" charset="0"/>
              <a:cs typeface="Arial" charset="0"/>
            </a:endParaRPr>
          </a:p>
        </p:txBody>
      </p:sp>
      <p:sp>
        <p:nvSpPr>
          <p:cNvPr id="1261572" name="AutoShape 4"/>
          <p:cNvSpPr>
            <a:spLocks noChangeArrowheads="1"/>
          </p:cNvSpPr>
          <p:nvPr/>
        </p:nvSpPr>
        <p:spPr bwMode="auto">
          <a:xfrm>
            <a:off x="7924800" y="267192"/>
            <a:ext cx="1524000" cy="1447800"/>
          </a:xfrm>
          <a:prstGeom prst="star16">
            <a:avLst>
              <a:gd name="adj" fmla="val 37500"/>
            </a:avLst>
          </a:prstGeom>
          <a:solidFill>
            <a:schemeClr val="hlink"/>
          </a:solidFill>
          <a:ln w="28575">
            <a:solidFill>
              <a:schemeClr val="tx1"/>
            </a:solidFill>
            <a:miter lim="800000"/>
            <a:headEnd/>
            <a:tailEnd/>
          </a:ln>
          <a:effectLst/>
        </p:spPr>
        <p:txBody>
          <a:bodyPr wrap="none" anchor="ctr"/>
          <a:lstStyle/>
          <a:p>
            <a:pPr algn="ctr">
              <a:defRPr/>
            </a:pPr>
            <a:r>
              <a:rPr lang="en-US" sz="4400" dirty="0">
                <a:solidFill>
                  <a:srgbClr val="FFFFFF"/>
                </a:solidFill>
                <a:effectLst>
                  <a:outerShdw blurRad="38100" dist="38100" dir="2700000" algn="tl">
                    <a:srgbClr val="000000"/>
                  </a:outerShdw>
                </a:effectLst>
              </a:rPr>
              <a:t>2</a:t>
            </a:r>
          </a:p>
        </p:txBody>
      </p:sp>
      <p:sp>
        <p:nvSpPr>
          <p:cNvPr id="1261573" name="Text Box 5"/>
          <p:cNvSpPr txBox="1">
            <a:spLocks noChangeArrowheads="1"/>
          </p:cNvSpPr>
          <p:nvPr/>
        </p:nvSpPr>
        <p:spPr bwMode="auto">
          <a:xfrm>
            <a:off x="1604141" y="2775332"/>
            <a:ext cx="8153400" cy="876522"/>
          </a:xfrm>
          <a:prstGeom prst="rect">
            <a:avLst/>
          </a:prstGeom>
          <a:noFill/>
          <a:ln w="12700">
            <a:noFill/>
            <a:miter lim="800000"/>
            <a:headEnd/>
            <a:tailEnd/>
          </a:ln>
          <a:effectLst/>
        </p:spPr>
        <p:txBody>
          <a:bodyPr>
            <a:spAutoFit/>
          </a:bodyPr>
          <a:lstStyle/>
          <a:p>
            <a:pPr algn="ctr">
              <a:lnSpc>
                <a:spcPct val="80000"/>
              </a:lnSpc>
              <a:spcBef>
                <a:spcPct val="20000"/>
              </a:spcBef>
              <a:buClr>
                <a:schemeClr val="hlink"/>
              </a:buClr>
              <a:buSzPct val="75000"/>
              <a:buFont typeface="Wingdings 3" pitchFamily="18" charset="2"/>
              <a:buNone/>
              <a:defRPr/>
            </a:pPr>
            <a:r>
              <a:rPr lang="en-US" sz="2800" dirty="0">
                <a:latin typeface="+mn-lt"/>
              </a:rPr>
              <a:t>Chapter 13, Insurrection</a:t>
            </a:r>
          </a:p>
          <a:p>
            <a:pPr algn="ctr">
              <a:lnSpc>
                <a:spcPct val="80000"/>
              </a:lnSpc>
              <a:spcBef>
                <a:spcPct val="20000"/>
              </a:spcBef>
              <a:buClr>
                <a:schemeClr val="hlink"/>
              </a:buClr>
              <a:buSzPct val="75000"/>
              <a:buFont typeface="Wingdings 3" pitchFamily="18" charset="2"/>
              <a:buNone/>
              <a:defRPr/>
            </a:pPr>
            <a:r>
              <a:rPr lang="en-US" sz="2800" dirty="0">
                <a:latin typeface="+mn-lt"/>
              </a:rPr>
              <a:t>10 U.S.C. §§ 251-255</a:t>
            </a:r>
            <a:endParaRPr lang="en-US" sz="2800" dirty="0">
              <a:effectLst>
                <a:outerShdw blurRad="38100" dist="38100" dir="2700000" algn="tl">
                  <a:srgbClr val="000000"/>
                </a:outerShdw>
              </a:effectLst>
              <a:latin typeface="+mn-lt"/>
            </a:endParaRPr>
          </a:p>
        </p:txBody>
      </p:sp>
      <p:sp>
        <p:nvSpPr>
          <p:cNvPr id="1261574" name="Text Box 6"/>
          <p:cNvSpPr txBox="1">
            <a:spLocks noChangeArrowheads="1"/>
          </p:cNvSpPr>
          <p:nvPr/>
        </p:nvSpPr>
        <p:spPr bwMode="auto">
          <a:xfrm>
            <a:off x="2099441" y="1964230"/>
            <a:ext cx="7162800" cy="584200"/>
          </a:xfrm>
          <a:prstGeom prst="rect">
            <a:avLst/>
          </a:prstGeom>
          <a:noFill/>
          <a:ln w="12700">
            <a:noFill/>
            <a:miter lim="800000"/>
            <a:headEnd/>
            <a:tailEnd/>
          </a:ln>
          <a:effectLst/>
        </p:spPr>
        <p:txBody>
          <a:bodyPr>
            <a:spAutoFit/>
          </a:bodyPr>
          <a:lstStyle/>
          <a:p>
            <a:pPr>
              <a:spcBef>
                <a:spcPct val="50000"/>
              </a:spcBef>
              <a:defRPr/>
            </a:pPr>
            <a:r>
              <a:rPr lang="en-US" sz="3200" dirty="0">
                <a:latin typeface="+mn-lt"/>
              </a:rPr>
              <a:t>Expressly Authorized by Congress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15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157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6157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6157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title"/>
          </p:nvPr>
        </p:nvSpPr>
        <p:spPr>
          <a:xfrm>
            <a:off x="1981201" y="762000"/>
            <a:ext cx="6215063" cy="615950"/>
          </a:xfrm>
          <a:noFill/>
        </p:spPr>
        <p:txBody>
          <a:bodyPr>
            <a:noAutofit/>
          </a:bodyPr>
          <a:lstStyle/>
          <a:p>
            <a:r>
              <a:rPr lang="en-US" sz="4400" dirty="0"/>
              <a:t>APPLICATION</a:t>
            </a:r>
          </a:p>
        </p:txBody>
      </p:sp>
      <p:sp>
        <p:nvSpPr>
          <p:cNvPr id="1134594" name="Rectangle 2"/>
          <p:cNvSpPr>
            <a:spLocks noGrp="1" noChangeArrowheads="1"/>
          </p:cNvSpPr>
          <p:nvPr>
            <p:ph idx="1"/>
          </p:nvPr>
        </p:nvSpPr>
        <p:spPr>
          <a:xfrm>
            <a:off x="2209800" y="2362200"/>
            <a:ext cx="7924800" cy="4038600"/>
          </a:xfrm>
        </p:spPr>
        <p:txBody>
          <a:bodyPr>
            <a:normAutofit/>
          </a:bodyPr>
          <a:lstStyle/>
          <a:p>
            <a:r>
              <a:rPr lang="en-US" sz="2400" dirty="0"/>
              <a:t> </a:t>
            </a:r>
            <a:r>
              <a:rPr lang="en-US" sz="3200" dirty="0"/>
              <a:t>Who</a:t>
            </a:r>
          </a:p>
          <a:p>
            <a:pPr lvl="1"/>
            <a:r>
              <a:rPr lang="en-US" sz="3200" dirty="0"/>
              <a:t> </a:t>
            </a:r>
            <a:r>
              <a:rPr lang="en-US" sz="2800" dirty="0"/>
              <a:t>Active duty Army, Navy, Marine Corps, Air Force, and Space Force</a:t>
            </a:r>
          </a:p>
          <a:p>
            <a:pPr lvl="1"/>
            <a:endParaRPr lang="en-US" sz="2800" dirty="0"/>
          </a:p>
          <a:p>
            <a:r>
              <a:rPr lang="en-US" sz="3350" dirty="0"/>
              <a:t>What about Reserve?</a:t>
            </a:r>
          </a:p>
          <a:p>
            <a:pPr marL="0" indent="0">
              <a:buNone/>
            </a:pPr>
            <a:endParaRPr lang="en-US" sz="3350" dirty="0"/>
          </a:p>
          <a:p>
            <a:r>
              <a:rPr lang="en-US" sz="3200" dirty="0"/>
              <a:t>What about National Guard?</a:t>
            </a:r>
          </a:p>
        </p:txBody>
      </p:sp>
      <p:sp>
        <p:nvSpPr>
          <p:cNvPr id="1134596" name="AutoShape 4"/>
          <p:cNvSpPr>
            <a:spLocks noChangeArrowheads="1"/>
          </p:cNvSpPr>
          <p:nvPr/>
        </p:nvSpPr>
        <p:spPr bwMode="auto">
          <a:xfrm>
            <a:off x="8550166" y="346075"/>
            <a:ext cx="1600200" cy="1447800"/>
          </a:xfrm>
          <a:prstGeom prst="star16">
            <a:avLst>
              <a:gd name="adj" fmla="val 37500"/>
            </a:avLst>
          </a:prstGeom>
          <a:solidFill>
            <a:schemeClr val="hlink"/>
          </a:solidFill>
          <a:ln w="28575">
            <a:solidFill>
              <a:schemeClr val="tx1"/>
            </a:solidFill>
            <a:miter lim="800000"/>
            <a:headEnd/>
            <a:tailEnd/>
          </a:ln>
          <a:effectLst/>
        </p:spPr>
        <p:txBody>
          <a:bodyPr wrap="none" anchor="ctr"/>
          <a:lstStyle/>
          <a:p>
            <a:pPr algn="ctr">
              <a:defRPr/>
            </a:pPr>
            <a:r>
              <a:rPr lang="en-US" sz="4400" dirty="0">
                <a:solidFill>
                  <a:srgbClr val="FFFFFF"/>
                </a:solidFill>
                <a:effectLst>
                  <a:outerShdw blurRad="38100" dist="38100" dir="2700000" algn="tl">
                    <a:srgbClr val="000000"/>
                  </a:outerShdw>
                </a:effectLst>
              </a:rPr>
              <a:t>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459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459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3459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a:xfrm>
            <a:off x="1981200" y="381000"/>
            <a:ext cx="6629400" cy="1219200"/>
          </a:xfrm>
          <a:noFill/>
        </p:spPr>
        <p:txBody>
          <a:bodyPr>
            <a:normAutofit/>
          </a:bodyPr>
          <a:lstStyle/>
          <a:p>
            <a:r>
              <a:rPr lang="en-US" sz="4400" dirty="0"/>
              <a:t>Army or Air Force</a:t>
            </a:r>
          </a:p>
        </p:txBody>
      </p:sp>
      <p:sp>
        <p:nvSpPr>
          <p:cNvPr id="1138690" name="Rectangle 2"/>
          <p:cNvSpPr>
            <a:spLocks noGrp="1" noChangeArrowheads="1"/>
          </p:cNvSpPr>
          <p:nvPr>
            <p:ph idx="1"/>
          </p:nvPr>
        </p:nvSpPr>
        <p:spPr>
          <a:xfrm>
            <a:off x="1828800" y="2209800"/>
            <a:ext cx="8077200" cy="4419600"/>
          </a:xfrm>
        </p:spPr>
        <p:txBody>
          <a:bodyPr>
            <a:normAutofit/>
          </a:bodyPr>
          <a:lstStyle/>
          <a:p>
            <a:pPr>
              <a:lnSpc>
                <a:spcPct val="90000"/>
              </a:lnSpc>
            </a:pPr>
            <a:r>
              <a:rPr lang="en-US" sz="2800" dirty="0"/>
              <a:t> Reservists and National Guard?</a:t>
            </a:r>
          </a:p>
          <a:p>
            <a:pPr>
              <a:lnSpc>
                <a:spcPct val="90000"/>
              </a:lnSpc>
              <a:buFont typeface="Wingdings 3" pitchFamily="18" charset="2"/>
              <a:buNone/>
            </a:pPr>
            <a:endParaRPr lang="en-US" sz="2800" dirty="0"/>
          </a:p>
          <a:p>
            <a:pPr lvl="1">
              <a:lnSpc>
                <a:spcPct val="90000"/>
              </a:lnSpc>
            </a:pPr>
            <a:r>
              <a:rPr lang="en-US" sz="2400" dirty="0"/>
              <a:t> Reservists (USAR, USNR, USMCR, USAFR): </a:t>
            </a:r>
            <a:r>
              <a:rPr lang="en-US" sz="2400" u="sng" dirty="0"/>
              <a:t>YES</a:t>
            </a:r>
            <a:r>
              <a:rPr lang="en-US" sz="2400" dirty="0"/>
              <a:t>, if serving in a duty status (Reservists serve only in Federal, Title 10, status).</a:t>
            </a:r>
          </a:p>
          <a:p>
            <a:pPr lvl="1">
              <a:lnSpc>
                <a:spcPct val="90000"/>
              </a:lnSpc>
              <a:buFont typeface="Wingdings" pitchFamily="2" charset="2"/>
              <a:buNone/>
            </a:pPr>
            <a:endParaRPr lang="en-US" sz="2400" dirty="0"/>
          </a:p>
          <a:p>
            <a:pPr lvl="1">
              <a:lnSpc>
                <a:spcPct val="90000"/>
              </a:lnSpc>
            </a:pPr>
            <a:r>
              <a:rPr lang="en-US" sz="2400" dirty="0"/>
              <a:t> National Guard: </a:t>
            </a:r>
            <a:r>
              <a:rPr lang="en-US" sz="2400" u="sng" dirty="0"/>
              <a:t>NO</a:t>
            </a:r>
            <a:r>
              <a:rPr lang="en-US" sz="2400" dirty="0"/>
              <a:t>, if  under State control in Title 32 or State Active Duty status. </a:t>
            </a:r>
            <a:r>
              <a:rPr lang="en-US" sz="2400" u="sng" dirty="0"/>
              <a:t>YES</a:t>
            </a:r>
            <a:r>
              <a:rPr lang="en-US" sz="2400" dirty="0"/>
              <a:t>, if in Federal (Title 10) status.  </a:t>
            </a:r>
          </a:p>
        </p:txBody>
      </p:sp>
      <p:sp>
        <p:nvSpPr>
          <p:cNvPr id="1138692" name="AutoShape 4"/>
          <p:cNvSpPr>
            <a:spLocks noChangeArrowheads="1"/>
          </p:cNvSpPr>
          <p:nvPr/>
        </p:nvSpPr>
        <p:spPr bwMode="auto">
          <a:xfrm>
            <a:off x="8434552" y="381000"/>
            <a:ext cx="1371600" cy="1219200"/>
          </a:xfrm>
          <a:prstGeom prst="star16">
            <a:avLst>
              <a:gd name="adj" fmla="val 37500"/>
            </a:avLst>
          </a:prstGeom>
          <a:solidFill>
            <a:schemeClr val="hlink"/>
          </a:solidFill>
          <a:ln w="28575">
            <a:solidFill>
              <a:schemeClr val="tx1"/>
            </a:solidFill>
            <a:miter lim="800000"/>
            <a:headEnd/>
            <a:tailEnd/>
          </a:ln>
          <a:effectLst/>
        </p:spPr>
        <p:txBody>
          <a:bodyPr wrap="none" anchor="ctr"/>
          <a:lstStyle/>
          <a:p>
            <a:pPr algn="ctr">
              <a:defRPr/>
            </a:pPr>
            <a:r>
              <a:rPr lang="en-US" sz="4400" dirty="0">
                <a:solidFill>
                  <a:srgbClr val="FFFFFF"/>
                </a:solidFill>
                <a:effectLst>
                  <a:outerShdw blurRad="38100" dist="38100" dir="2700000" algn="tl">
                    <a:srgbClr val="000000"/>
                  </a:outerShdw>
                </a:effectLst>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869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86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sz="4400" dirty="0"/>
              <a:t>Navy, Marine Corps?</a:t>
            </a:r>
          </a:p>
        </p:txBody>
      </p:sp>
      <p:sp>
        <p:nvSpPr>
          <p:cNvPr id="18435" name="Rectangle 3"/>
          <p:cNvSpPr>
            <a:spLocks noGrp="1" noChangeArrowheads="1"/>
          </p:cNvSpPr>
          <p:nvPr>
            <p:ph idx="1"/>
          </p:nvPr>
        </p:nvSpPr>
        <p:spPr>
          <a:xfrm>
            <a:off x="1981200" y="2133600"/>
            <a:ext cx="7886700" cy="4381500"/>
          </a:xfrm>
        </p:spPr>
        <p:txBody>
          <a:bodyPr/>
          <a:lstStyle/>
          <a:p>
            <a:pPr lvl="1"/>
            <a:r>
              <a:rPr lang="en-US" sz="3600" dirty="0"/>
              <a:t>Active duty Navy/Marines?</a:t>
            </a:r>
          </a:p>
          <a:p>
            <a:pPr lvl="2"/>
            <a:r>
              <a:rPr lang="en-US" sz="2400" dirty="0"/>
              <a:t> </a:t>
            </a:r>
            <a:r>
              <a:rPr lang="en-US" sz="2800" dirty="0"/>
              <a:t>Courts:  No</a:t>
            </a:r>
          </a:p>
          <a:p>
            <a:pPr lvl="2"/>
            <a:r>
              <a:rPr lang="en-US" sz="2800" dirty="0"/>
              <a:t> Congress:  No, but . . .</a:t>
            </a:r>
          </a:p>
          <a:p>
            <a:pPr lvl="3"/>
            <a:r>
              <a:rPr lang="en-US" sz="2400" dirty="0"/>
              <a:t>1981, 10 U.S.C. </a:t>
            </a:r>
            <a:r>
              <a:rPr lang="en-US" sz="2400" dirty="0">
                <a:cs typeface="Arial" charset="0"/>
              </a:rPr>
              <a:t>§ 275 required DoD prescribe regs applicable to Army, Navy</a:t>
            </a:r>
          </a:p>
          <a:p>
            <a:pPr lvl="3">
              <a:buFontTx/>
              <a:buNone/>
            </a:pPr>
            <a:r>
              <a:rPr lang="en-US" sz="2400" dirty="0"/>
              <a:t>	Air Force, or Marine Corps</a:t>
            </a:r>
          </a:p>
          <a:p>
            <a:pPr lvl="3"/>
            <a:r>
              <a:rPr lang="en-US" sz="2400" dirty="0"/>
              <a:t>PCA applies to Navy/Marines through policy</a:t>
            </a:r>
          </a:p>
          <a:p>
            <a:pPr lvl="3">
              <a:buFontTx/>
              <a:buNone/>
            </a:pPr>
            <a:endParaRPr lang="en-US" dirty="0"/>
          </a:p>
        </p:txBody>
      </p:sp>
      <p:sp>
        <p:nvSpPr>
          <p:cNvPr id="4" name="Date Placeholder 3"/>
          <p:cNvSpPr>
            <a:spLocks noGrp="1"/>
          </p:cNvSpPr>
          <p:nvPr>
            <p:ph type="dt" sz="half" idx="10"/>
          </p:nvPr>
        </p:nvSpPr>
        <p:spPr>
          <a:xfrm>
            <a:off x="2205559" y="6422858"/>
            <a:ext cx="2595043" cy="365125"/>
          </a:xfrm>
          <a:prstGeom prst="rect">
            <a:avLst/>
          </a:prstGeom>
        </p:spPr>
        <p:txBody>
          <a:bodyPr vert="horz" lIns="91440" tIns="45720" rIns="45720" bIns="45720" rtlCol="0" anchor="ctr"/>
          <a:lstStyle>
            <a:lvl1pPr algn="l">
              <a:defRPr sz="788">
                <a:solidFill>
                  <a:schemeClr val="tx1"/>
                </a:solidFill>
              </a:defRPr>
            </a:lvl1pPr>
          </a:lstStyle>
          <a:p>
            <a:r>
              <a:rPr lang="en-US" sz="800" dirty="0">
                <a:latin typeface="+mn-lt"/>
              </a:rPr>
              <a:t>Current as of 15 March 2021 </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title"/>
          </p:nvPr>
        </p:nvSpPr>
        <p:spPr>
          <a:xfrm>
            <a:off x="1905000" y="435634"/>
            <a:ext cx="6477000" cy="1143000"/>
          </a:xfrm>
          <a:noFill/>
        </p:spPr>
        <p:txBody>
          <a:bodyPr>
            <a:noAutofit/>
          </a:bodyPr>
          <a:lstStyle/>
          <a:p>
            <a:r>
              <a:rPr lang="en-US" sz="4400" dirty="0"/>
              <a:t>Posse Comitatus to Execute the Laws?</a:t>
            </a:r>
          </a:p>
        </p:txBody>
      </p:sp>
      <p:sp>
        <p:nvSpPr>
          <p:cNvPr id="19458" name="Rectangle 2"/>
          <p:cNvSpPr>
            <a:spLocks noGrp="1" noChangeArrowheads="1"/>
          </p:cNvSpPr>
          <p:nvPr>
            <p:ph idx="1"/>
          </p:nvPr>
        </p:nvSpPr>
        <p:spPr>
          <a:xfrm>
            <a:off x="2362200" y="2286000"/>
            <a:ext cx="7772400" cy="4038600"/>
          </a:xfrm>
        </p:spPr>
        <p:txBody>
          <a:bodyPr>
            <a:normAutofit/>
          </a:bodyPr>
          <a:lstStyle/>
          <a:p>
            <a:pPr>
              <a:lnSpc>
                <a:spcPct val="90000"/>
              </a:lnSpc>
            </a:pPr>
            <a:r>
              <a:rPr lang="en-US" sz="3200" dirty="0"/>
              <a:t>10 U.S.C. </a:t>
            </a:r>
            <a:r>
              <a:rPr lang="en-US" sz="3200" dirty="0">
                <a:cs typeface="Arial" charset="0"/>
              </a:rPr>
              <a:t>§ 2</a:t>
            </a:r>
            <a:r>
              <a:rPr lang="en-US" sz="3200" dirty="0"/>
              <a:t>75 requires DoD prescribe regs ensuring no </a:t>
            </a:r>
            <a:r>
              <a:rPr lang="en-US" sz="3200" dirty="0">
                <a:solidFill>
                  <a:schemeClr val="bg1">
                    <a:lumMod val="50000"/>
                    <a:lumOff val="50000"/>
                  </a:schemeClr>
                </a:solidFill>
              </a:rPr>
              <a:t>“direct participation” </a:t>
            </a:r>
            <a:r>
              <a:rPr lang="en-US" sz="3200" dirty="0"/>
              <a:t>in search, seizure, arrest, or similar activity </a:t>
            </a:r>
            <a:r>
              <a:rPr lang="en-US" sz="3200" u="sng" dirty="0"/>
              <a:t>unless otherwise authorized by law</a:t>
            </a:r>
          </a:p>
          <a:p>
            <a:pPr>
              <a:lnSpc>
                <a:spcPct val="90000"/>
              </a:lnSpc>
            </a:pPr>
            <a:r>
              <a:rPr lang="en-US" sz="3200" dirty="0"/>
              <a:t> DoDI 3025.21:  prohibits </a:t>
            </a:r>
            <a:r>
              <a:rPr lang="en-US" sz="3200" dirty="0">
                <a:solidFill>
                  <a:schemeClr val="bg1">
                    <a:lumMod val="50000"/>
                    <a:lumOff val="50000"/>
                  </a:schemeClr>
                </a:solidFill>
              </a:rPr>
              <a:t>direct assistance </a:t>
            </a:r>
            <a:r>
              <a:rPr lang="en-US" sz="3200" dirty="0"/>
              <a:t>to civilian law enforcement officials</a:t>
            </a:r>
          </a:p>
          <a:p>
            <a:pPr lvl="1">
              <a:lnSpc>
                <a:spcPct val="90000"/>
              </a:lnSpc>
            </a:pPr>
            <a:r>
              <a:rPr lang="en-US" sz="3200" dirty="0"/>
              <a:t> What is direct assistance…</a:t>
            </a:r>
          </a:p>
        </p:txBody>
      </p:sp>
      <p:sp>
        <p:nvSpPr>
          <p:cNvPr id="1140740" name="AutoShape 4"/>
          <p:cNvSpPr>
            <a:spLocks noChangeArrowheads="1"/>
          </p:cNvSpPr>
          <p:nvPr/>
        </p:nvSpPr>
        <p:spPr bwMode="auto">
          <a:xfrm>
            <a:off x="8839200" y="228600"/>
            <a:ext cx="1600200" cy="1371600"/>
          </a:xfrm>
          <a:prstGeom prst="star16">
            <a:avLst>
              <a:gd name="adj" fmla="val 37500"/>
            </a:avLst>
          </a:prstGeom>
          <a:solidFill>
            <a:schemeClr val="hlink"/>
          </a:solidFill>
          <a:ln w="28575">
            <a:solidFill>
              <a:schemeClr val="tx1"/>
            </a:solidFill>
            <a:miter lim="800000"/>
            <a:headEnd/>
            <a:tailEnd/>
          </a:ln>
          <a:effectLst/>
        </p:spPr>
        <p:txBody>
          <a:bodyPr wrap="none" anchor="ctr"/>
          <a:lstStyle/>
          <a:p>
            <a:pPr algn="ctr">
              <a:defRPr/>
            </a:pPr>
            <a:r>
              <a:rPr lang="en-US" sz="4400" dirty="0">
                <a:solidFill>
                  <a:srgbClr val="FFFFFF"/>
                </a:solidFill>
                <a:effectLst>
                  <a:outerShdw blurRad="38100" dist="38100" dir="2700000" algn="tl">
                    <a:srgbClr val="000000"/>
                  </a:outerShdw>
                </a:effectLst>
              </a:rPr>
              <a:t>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50" name="Picture 4" descr="homeland security"/>
          <p:cNvPicPr>
            <a:picLocks noChangeAspect="1" noChangeArrowheads="1"/>
          </p:cNvPicPr>
          <p:nvPr/>
        </p:nvPicPr>
        <p:blipFill>
          <a:blip r:embed="rId3" cstate="print"/>
          <a:srcRect/>
          <a:stretch>
            <a:fillRect/>
          </a:stretch>
        </p:blipFill>
        <p:spPr bwMode="auto">
          <a:xfrm>
            <a:off x="3581400" y="3962400"/>
            <a:ext cx="4343400" cy="2743200"/>
          </a:xfrm>
          <a:prstGeom prst="rect">
            <a:avLst/>
          </a:prstGeom>
          <a:noFill/>
          <a:ln w="9525">
            <a:noFill/>
            <a:miter lim="800000"/>
            <a:headEnd/>
            <a:tailEnd/>
          </a:ln>
        </p:spPr>
      </p:pic>
      <p:sp>
        <p:nvSpPr>
          <p:cNvPr id="2051" name="Rectangle 2"/>
          <p:cNvSpPr>
            <a:spLocks noGrp="1" noChangeArrowheads="1"/>
          </p:cNvSpPr>
          <p:nvPr>
            <p:ph type="ctrTitle"/>
          </p:nvPr>
        </p:nvSpPr>
        <p:spPr>
          <a:xfrm>
            <a:off x="1559944" y="2223054"/>
            <a:ext cx="9108057" cy="1739347"/>
          </a:xfrm>
        </p:spPr>
        <p:txBody>
          <a:bodyPr>
            <a:normAutofit/>
          </a:bodyPr>
          <a:lstStyle/>
          <a:p>
            <a:pPr algn="ctr"/>
            <a:r>
              <a:rPr lang="en-US" sz="5400" dirty="0"/>
              <a:t>Defense Support of </a:t>
            </a:r>
            <a:br>
              <a:rPr lang="en-US" sz="5400" dirty="0"/>
            </a:br>
            <a:r>
              <a:rPr lang="en-US" sz="5400" dirty="0"/>
              <a:t>Civil Authorities (DSCA)</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a:xfrm>
            <a:off x="1981200" y="432238"/>
            <a:ext cx="6324600" cy="1066800"/>
          </a:xfrm>
          <a:noFill/>
        </p:spPr>
        <p:txBody>
          <a:bodyPr>
            <a:normAutofit/>
          </a:bodyPr>
          <a:lstStyle/>
          <a:p>
            <a:r>
              <a:rPr lang="en-US" sz="4400" dirty="0"/>
              <a:t>Posse Comitatus Act</a:t>
            </a:r>
          </a:p>
        </p:txBody>
      </p:sp>
      <p:sp>
        <p:nvSpPr>
          <p:cNvPr id="20482" name="Rectangle 2"/>
          <p:cNvSpPr>
            <a:spLocks noGrp="1" noChangeArrowheads="1"/>
          </p:cNvSpPr>
          <p:nvPr>
            <p:ph idx="1"/>
          </p:nvPr>
        </p:nvSpPr>
        <p:spPr>
          <a:xfrm>
            <a:off x="1981200" y="2247900"/>
            <a:ext cx="8534400" cy="4610100"/>
          </a:xfrm>
        </p:spPr>
        <p:txBody>
          <a:bodyPr/>
          <a:lstStyle/>
          <a:p>
            <a:r>
              <a:rPr lang="en-US" dirty="0"/>
              <a:t> </a:t>
            </a:r>
            <a:r>
              <a:rPr lang="en-US" sz="4000" dirty="0"/>
              <a:t>Effects of violation</a:t>
            </a:r>
          </a:p>
          <a:p>
            <a:pPr lvl="1"/>
            <a:r>
              <a:rPr lang="en-US" sz="3600" dirty="0"/>
              <a:t> Fine</a:t>
            </a:r>
          </a:p>
          <a:p>
            <a:pPr lvl="1"/>
            <a:r>
              <a:rPr lang="en-US" sz="3600" dirty="0"/>
              <a:t> Imprisonment for not more  </a:t>
            </a:r>
          </a:p>
          <a:p>
            <a:pPr lvl="1">
              <a:buNone/>
            </a:pPr>
            <a:r>
              <a:rPr lang="en-US" sz="3600" dirty="0"/>
              <a:t>   than two years, or both</a:t>
            </a:r>
          </a:p>
          <a:p>
            <a:pPr lvl="1"/>
            <a:r>
              <a:rPr lang="en-US" sz="3600" dirty="0"/>
              <a:t> No history of prosecution</a:t>
            </a:r>
          </a:p>
          <a:p>
            <a:pPr lvl="1"/>
            <a:endParaRPr lang="en-US" sz="3600" dirty="0"/>
          </a:p>
        </p:txBody>
      </p:sp>
      <p:sp>
        <p:nvSpPr>
          <p:cNvPr id="1146884" name="AutoShape 4"/>
          <p:cNvSpPr>
            <a:spLocks noChangeArrowheads="1"/>
          </p:cNvSpPr>
          <p:nvPr/>
        </p:nvSpPr>
        <p:spPr bwMode="auto">
          <a:xfrm>
            <a:off x="8572500" y="317938"/>
            <a:ext cx="1447800" cy="1295400"/>
          </a:xfrm>
          <a:prstGeom prst="star16">
            <a:avLst>
              <a:gd name="adj" fmla="val 37500"/>
            </a:avLst>
          </a:prstGeom>
          <a:solidFill>
            <a:schemeClr val="hlink"/>
          </a:solidFill>
          <a:ln w="28575">
            <a:solidFill>
              <a:schemeClr val="tx1"/>
            </a:solidFill>
            <a:miter lim="800000"/>
            <a:headEnd/>
            <a:tailEnd/>
          </a:ln>
          <a:effectLst/>
        </p:spPr>
        <p:txBody>
          <a:bodyPr wrap="none" anchor="ctr"/>
          <a:lstStyle/>
          <a:p>
            <a:pPr algn="ctr">
              <a:defRPr/>
            </a:pPr>
            <a:r>
              <a:rPr lang="en-US" sz="4800" dirty="0">
                <a:solidFill>
                  <a:srgbClr val="FFFFFF"/>
                </a:solidFill>
                <a:effectLst>
                  <a:outerShdw blurRad="38100" dist="38100" dir="2700000" algn="tl">
                    <a:srgbClr val="000000"/>
                  </a:outerShdw>
                </a:effectLst>
              </a:rPr>
              <a:t>5</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p:cNvSpPr>
            <a:spLocks noGrp="1" noChangeArrowheads="1"/>
          </p:cNvSpPr>
          <p:nvPr>
            <p:ph type="title"/>
          </p:nvPr>
        </p:nvSpPr>
        <p:spPr>
          <a:xfrm>
            <a:off x="1828800" y="390856"/>
            <a:ext cx="7772400" cy="1508760"/>
          </a:xfrm>
          <a:noFill/>
        </p:spPr>
        <p:txBody>
          <a:bodyPr>
            <a:normAutofit/>
          </a:bodyPr>
          <a:lstStyle/>
          <a:p>
            <a:r>
              <a:rPr lang="en-US" sz="4400" dirty="0"/>
              <a:t>Posse Comitatus Act</a:t>
            </a:r>
          </a:p>
        </p:txBody>
      </p:sp>
      <p:sp>
        <p:nvSpPr>
          <p:cNvPr id="21506" name="Rectangle 2"/>
          <p:cNvSpPr>
            <a:spLocks noGrp="1" noChangeArrowheads="1"/>
          </p:cNvSpPr>
          <p:nvPr>
            <p:ph idx="1"/>
          </p:nvPr>
        </p:nvSpPr>
        <p:spPr>
          <a:xfrm>
            <a:off x="1828800" y="2177882"/>
            <a:ext cx="7315200" cy="4610100"/>
          </a:xfrm>
        </p:spPr>
        <p:txBody>
          <a:bodyPr/>
          <a:lstStyle/>
          <a:p>
            <a:r>
              <a:rPr lang="en-US" sz="3800" dirty="0"/>
              <a:t> Effects of violation</a:t>
            </a:r>
          </a:p>
          <a:p>
            <a:pPr lvl="1"/>
            <a:r>
              <a:rPr lang="en-US" sz="3600" dirty="0"/>
              <a:t> Exclusionary Rule</a:t>
            </a:r>
          </a:p>
          <a:p>
            <a:pPr lvl="1"/>
            <a:r>
              <a:rPr lang="en-US" sz="3600" dirty="0"/>
              <a:t> Failure to prove an element</a:t>
            </a:r>
          </a:p>
          <a:p>
            <a:pPr lvl="1"/>
            <a:r>
              <a:rPr lang="en-US" sz="3600" dirty="0"/>
              <a:t> Dismissal of charges</a:t>
            </a:r>
          </a:p>
          <a:p>
            <a:pPr lvl="1"/>
            <a:endParaRPr lang="en-US" sz="3600" dirty="0"/>
          </a:p>
        </p:txBody>
      </p:sp>
      <p:sp>
        <p:nvSpPr>
          <p:cNvPr id="1274884" name="AutoShape 4"/>
          <p:cNvSpPr>
            <a:spLocks noChangeArrowheads="1"/>
          </p:cNvSpPr>
          <p:nvPr/>
        </p:nvSpPr>
        <p:spPr bwMode="auto">
          <a:xfrm>
            <a:off x="8504716" y="390856"/>
            <a:ext cx="1447800" cy="1295400"/>
          </a:xfrm>
          <a:prstGeom prst="star16">
            <a:avLst>
              <a:gd name="adj" fmla="val 37500"/>
            </a:avLst>
          </a:prstGeom>
          <a:solidFill>
            <a:schemeClr val="hlink"/>
          </a:solidFill>
          <a:ln w="28575">
            <a:solidFill>
              <a:schemeClr val="tx1"/>
            </a:solidFill>
            <a:miter lim="800000"/>
            <a:headEnd/>
            <a:tailEnd/>
          </a:ln>
          <a:effectLst/>
        </p:spPr>
        <p:txBody>
          <a:bodyPr wrap="none" anchor="ctr"/>
          <a:lstStyle/>
          <a:p>
            <a:pPr algn="ctr">
              <a:defRPr/>
            </a:pPr>
            <a:r>
              <a:rPr lang="en-US" sz="4800" dirty="0">
                <a:solidFill>
                  <a:srgbClr val="FFFFFF"/>
                </a:solidFill>
                <a:effectLst>
                  <a:outerShdw blurRad="38100" dist="38100" dir="2700000" algn="tl">
                    <a:srgbClr val="000000"/>
                  </a:outerShdw>
                </a:effectLst>
              </a:rPr>
              <a:t>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530" name="AutoShape 8"/>
          <p:cNvCxnSpPr>
            <a:cxnSpLocks noChangeShapeType="1"/>
          </p:cNvCxnSpPr>
          <p:nvPr/>
        </p:nvCxnSpPr>
        <p:spPr bwMode="auto">
          <a:xfrm rot="5400000">
            <a:off x="4038600" y="1143000"/>
            <a:ext cx="914400" cy="3048000"/>
          </a:xfrm>
          <a:prstGeom prst="bentConnector3">
            <a:avLst>
              <a:gd name="adj1" fmla="val 50000"/>
            </a:avLst>
          </a:prstGeom>
          <a:noFill/>
          <a:ln w="25400">
            <a:solidFill>
              <a:schemeClr val="tx1"/>
            </a:solidFill>
            <a:miter lim="800000"/>
            <a:headEnd/>
            <a:tailEnd type="triangle" w="med" len="med"/>
          </a:ln>
        </p:spPr>
      </p:cxnSp>
      <p:cxnSp>
        <p:nvCxnSpPr>
          <p:cNvPr id="22531" name="AutoShape 9"/>
          <p:cNvCxnSpPr>
            <a:cxnSpLocks noChangeShapeType="1"/>
          </p:cNvCxnSpPr>
          <p:nvPr/>
        </p:nvCxnSpPr>
        <p:spPr bwMode="auto">
          <a:xfrm rot="16200000" flipH="1">
            <a:off x="7110413" y="1195388"/>
            <a:ext cx="762000" cy="2943225"/>
          </a:xfrm>
          <a:prstGeom prst="bentConnector3">
            <a:avLst>
              <a:gd name="adj1" fmla="val 50000"/>
            </a:avLst>
          </a:prstGeom>
          <a:noFill/>
          <a:ln w="25400">
            <a:solidFill>
              <a:schemeClr val="tx1"/>
            </a:solidFill>
            <a:miter lim="800000"/>
            <a:headEnd/>
            <a:tailEnd type="triangle" w="med" len="med"/>
          </a:ln>
        </p:spPr>
      </p:cxnSp>
      <p:grpSp>
        <p:nvGrpSpPr>
          <p:cNvPr id="22532" name="Group 10"/>
          <p:cNvGrpSpPr>
            <a:grpSpLocks/>
          </p:cNvGrpSpPr>
          <p:nvPr/>
        </p:nvGrpSpPr>
        <p:grpSpPr bwMode="auto">
          <a:xfrm>
            <a:off x="4981575" y="3124200"/>
            <a:ext cx="2286000" cy="1295400"/>
            <a:chOff x="1920" y="1920"/>
            <a:chExt cx="1440" cy="816"/>
          </a:xfrm>
        </p:grpSpPr>
        <p:sp>
          <p:nvSpPr>
            <p:cNvPr id="1148939" name="AutoShape 11"/>
            <p:cNvSpPr>
              <a:spLocks noChangeArrowheads="1"/>
            </p:cNvSpPr>
            <p:nvPr/>
          </p:nvSpPr>
          <p:spPr bwMode="auto">
            <a:xfrm>
              <a:off x="1920" y="1920"/>
              <a:ext cx="1440" cy="816"/>
            </a:xfrm>
            <a:prstGeom prst="bevel">
              <a:avLst>
                <a:gd name="adj" fmla="val 12500"/>
              </a:avLst>
            </a:prstGeom>
            <a:noFill/>
            <a:ln w="12700">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2545" name="Text Box 12"/>
            <p:cNvSpPr txBox="1">
              <a:spLocks noChangeArrowheads="1"/>
            </p:cNvSpPr>
            <p:nvPr/>
          </p:nvSpPr>
          <p:spPr bwMode="auto">
            <a:xfrm>
              <a:off x="2018" y="2063"/>
              <a:ext cx="1249" cy="523"/>
            </a:xfrm>
            <a:prstGeom prst="rect">
              <a:avLst/>
            </a:prstGeom>
            <a:noFill/>
            <a:ln w="12700">
              <a:noFill/>
              <a:miter lim="800000"/>
              <a:headEnd/>
              <a:tailEnd/>
            </a:ln>
          </p:spPr>
          <p:txBody>
            <a:bodyPr wrap="none">
              <a:spAutoFit/>
            </a:bodyPr>
            <a:lstStyle/>
            <a:p>
              <a:pPr algn="ctr"/>
              <a:r>
                <a:rPr lang="en-US" sz="2400" dirty="0"/>
                <a:t>Civil</a:t>
              </a:r>
            </a:p>
            <a:p>
              <a:pPr algn="ctr"/>
              <a:r>
                <a:rPr lang="en-US" sz="2400" dirty="0"/>
                <a:t>Disturbances</a:t>
              </a:r>
            </a:p>
          </p:txBody>
        </p:sp>
      </p:grpSp>
      <p:sp>
        <p:nvSpPr>
          <p:cNvPr id="1148941" name="Line 13"/>
          <p:cNvSpPr>
            <a:spLocks noChangeShapeType="1"/>
          </p:cNvSpPr>
          <p:nvPr/>
        </p:nvSpPr>
        <p:spPr bwMode="auto">
          <a:xfrm>
            <a:off x="6019800" y="2590800"/>
            <a:ext cx="0" cy="533400"/>
          </a:xfrm>
          <a:prstGeom prst="line">
            <a:avLst/>
          </a:prstGeom>
          <a:noFill/>
          <a:ln w="25400">
            <a:solidFill>
              <a:schemeClr val="tx1"/>
            </a:solidFill>
            <a:round/>
            <a:headEnd/>
            <a:tailEnd type="triangle" w="med" len="med"/>
          </a:ln>
          <a:effectLst/>
        </p:spPr>
        <p:txBody>
          <a:bodyPr/>
          <a:lstStyle/>
          <a:p>
            <a:pPr>
              <a:defRPr/>
            </a:pPr>
            <a:endParaRPr lang="en-US" dirty="0">
              <a:effectLst>
                <a:outerShdw blurRad="38100" dist="38100" dir="2700000" algn="tl">
                  <a:srgbClr val="000000">
                    <a:alpha val="43137"/>
                  </a:srgbClr>
                </a:outerShdw>
              </a:effectLst>
            </a:endParaRPr>
          </a:p>
        </p:txBody>
      </p:sp>
      <p:grpSp>
        <p:nvGrpSpPr>
          <p:cNvPr id="22534" name="Group 18"/>
          <p:cNvGrpSpPr>
            <a:grpSpLocks/>
          </p:cNvGrpSpPr>
          <p:nvPr/>
        </p:nvGrpSpPr>
        <p:grpSpPr bwMode="auto">
          <a:xfrm>
            <a:off x="7924800" y="3124200"/>
            <a:ext cx="2286000" cy="1295400"/>
            <a:chOff x="288" y="1920"/>
            <a:chExt cx="1440" cy="816"/>
          </a:xfrm>
        </p:grpSpPr>
        <p:sp>
          <p:nvSpPr>
            <p:cNvPr id="1148947" name="AutoShape 19"/>
            <p:cNvSpPr>
              <a:spLocks noChangeArrowheads="1"/>
            </p:cNvSpPr>
            <p:nvPr/>
          </p:nvSpPr>
          <p:spPr bwMode="auto">
            <a:xfrm>
              <a:off x="288" y="1920"/>
              <a:ext cx="1440" cy="816"/>
            </a:xfrm>
            <a:prstGeom prst="bevel">
              <a:avLst>
                <a:gd name="adj" fmla="val 12500"/>
              </a:avLst>
            </a:prstGeom>
            <a:noFill/>
            <a:ln w="12700">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2543" name="Text Box 20"/>
            <p:cNvSpPr txBox="1">
              <a:spLocks noChangeArrowheads="1"/>
            </p:cNvSpPr>
            <p:nvPr/>
          </p:nvSpPr>
          <p:spPr bwMode="auto">
            <a:xfrm>
              <a:off x="383" y="2063"/>
              <a:ext cx="1249" cy="291"/>
            </a:xfrm>
            <a:prstGeom prst="rect">
              <a:avLst/>
            </a:prstGeom>
            <a:noFill/>
            <a:ln w="12700">
              <a:noFill/>
              <a:miter lim="800000"/>
              <a:headEnd/>
              <a:tailEnd/>
            </a:ln>
          </p:spPr>
          <p:txBody>
            <a:bodyPr wrap="none">
              <a:spAutoFit/>
            </a:bodyPr>
            <a:lstStyle/>
            <a:p>
              <a:pPr algn="ctr"/>
              <a:r>
                <a:rPr lang="en-US" sz="2400" dirty="0"/>
                <a:t>Emergencies</a:t>
              </a:r>
            </a:p>
          </p:txBody>
        </p:sp>
      </p:grpSp>
      <p:grpSp>
        <p:nvGrpSpPr>
          <p:cNvPr id="22535" name="Group 14"/>
          <p:cNvGrpSpPr>
            <a:grpSpLocks/>
          </p:cNvGrpSpPr>
          <p:nvPr/>
        </p:nvGrpSpPr>
        <p:grpSpPr bwMode="auto">
          <a:xfrm>
            <a:off x="2667000" y="941388"/>
            <a:ext cx="7067550" cy="1289050"/>
            <a:chOff x="2880" y="2832"/>
            <a:chExt cx="2016" cy="1152"/>
          </a:xfrm>
        </p:grpSpPr>
        <p:sp>
          <p:nvSpPr>
            <p:cNvPr id="18" name="AutoShape 15"/>
            <p:cNvSpPr>
              <a:spLocks noChangeArrowheads="1"/>
            </p:cNvSpPr>
            <p:nvPr/>
          </p:nvSpPr>
          <p:spPr bwMode="auto">
            <a:xfrm>
              <a:off x="2880" y="2832"/>
              <a:ext cx="2016" cy="1152"/>
            </a:xfrm>
            <a:prstGeom prst="bevel">
              <a:avLst>
                <a:gd name="adj" fmla="val 12500"/>
              </a:avLst>
            </a:prstGeom>
            <a:noFill/>
            <a:ln w="2857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2541" name="Text Box 16"/>
            <p:cNvSpPr txBox="1">
              <a:spLocks noChangeArrowheads="1"/>
            </p:cNvSpPr>
            <p:nvPr/>
          </p:nvSpPr>
          <p:spPr bwMode="auto">
            <a:xfrm>
              <a:off x="3054" y="2992"/>
              <a:ext cx="1666" cy="853"/>
            </a:xfrm>
            <a:prstGeom prst="rect">
              <a:avLst/>
            </a:prstGeom>
            <a:noFill/>
            <a:ln w="28575">
              <a:noFill/>
              <a:miter lim="800000"/>
              <a:headEnd/>
              <a:tailEnd/>
            </a:ln>
          </p:spPr>
          <p:txBody>
            <a:bodyPr wrap="none">
              <a:spAutoFit/>
            </a:bodyPr>
            <a:lstStyle/>
            <a:p>
              <a:pPr algn="ctr"/>
              <a:r>
                <a:rPr lang="en-US" sz="2800" dirty="0"/>
                <a:t>Defense Support of Civil Authorities</a:t>
              </a:r>
            </a:p>
            <a:p>
              <a:pPr algn="ctr"/>
              <a:r>
                <a:rPr lang="en-US" sz="2800" dirty="0"/>
                <a:t>(DSCA) DoDD 3025.18</a:t>
              </a:r>
            </a:p>
          </p:txBody>
        </p:sp>
      </p:grpSp>
      <p:grpSp>
        <p:nvGrpSpPr>
          <p:cNvPr id="22536" name="Group 10"/>
          <p:cNvGrpSpPr>
            <a:grpSpLocks/>
          </p:cNvGrpSpPr>
          <p:nvPr/>
        </p:nvGrpSpPr>
        <p:grpSpPr bwMode="auto">
          <a:xfrm>
            <a:off x="2184400" y="3125788"/>
            <a:ext cx="2286000" cy="1295400"/>
            <a:chOff x="1920" y="1920"/>
            <a:chExt cx="1440" cy="816"/>
          </a:xfrm>
        </p:grpSpPr>
        <p:sp>
          <p:nvSpPr>
            <p:cNvPr id="21" name="AutoShape 11"/>
            <p:cNvSpPr>
              <a:spLocks noChangeArrowheads="1"/>
            </p:cNvSpPr>
            <p:nvPr/>
          </p:nvSpPr>
          <p:spPr bwMode="auto">
            <a:xfrm>
              <a:off x="1920" y="1920"/>
              <a:ext cx="1440" cy="816"/>
            </a:xfrm>
            <a:prstGeom prst="bevel">
              <a:avLst>
                <a:gd name="adj" fmla="val 12500"/>
              </a:avLst>
            </a:prstGeom>
            <a:noFill/>
            <a:ln w="12700">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2539" name="Text Box 12"/>
            <p:cNvSpPr txBox="1">
              <a:spLocks noChangeArrowheads="1"/>
            </p:cNvSpPr>
            <p:nvPr/>
          </p:nvSpPr>
          <p:spPr bwMode="auto">
            <a:xfrm>
              <a:off x="2584" y="2063"/>
              <a:ext cx="116" cy="291"/>
            </a:xfrm>
            <a:prstGeom prst="rect">
              <a:avLst/>
            </a:prstGeom>
            <a:noFill/>
            <a:ln w="12700">
              <a:noFill/>
              <a:miter lim="800000"/>
              <a:headEnd/>
              <a:tailEnd/>
            </a:ln>
          </p:spPr>
          <p:txBody>
            <a:bodyPr wrap="none">
              <a:spAutoFit/>
            </a:bodyPr>
            <a:lstStyle/>
            <a:p>
              <a:pPr algn="ctr"/>
              <a:endParaRPr lang="en-US" sz="2400" dirty="0"/>
            </a:p>
          </p:txBody>
        </p:sp>
      </p:grpSp>
      <p:sp>
        <p:nvSpPr>
          <p:cNvPr id="22537" name="Text Box 12"/>
          <p:cNvSpPr txBox="1">
            <a:spLocks noChangeArrowheads="1"/>
          </p:cNvSpPr>
          <p:nvPr/>
        </p:nvSpPr>
        <p:spPr bwMode="auto">
          <a:xfrm>
            <a:off x="2379663" y="3406776"/>
            <a:ext cx="1928812" cy="830263"/>
          </a:xfrm>
          <a:prstGeom prst="rect">
            <a:avLst/>
          </a:prstGeom>
          <a:noFill/>
          <a:ln w="12700">
            <a:noFill/>
            <a:miter lim="800000"/>
            <a:headEnd/>
            <a:tailEnd/>
          </a:ln>
        </p:spPr>
        <p:txBody>
          <a:bodyPr wrap="none">
            <a:spAutoFit/>
          </a:bodyPr>
          <a:lstStyle/>
          <a:p>
            <a:pPr algn="ctr"/>
            <a:r>
              <a:rPr lang="en-US" sz="2400" dirty="0"/>
              <a:t>Law </a:t>
            </a:r>
          </a:p>
          <a:p>
            <a:pPr algn="ctr"/>
            <a:r>
              <a:rPr lang="en-US" sz="2400" dirty="0"/>
              <a:t>Enforcement</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905001" y="762001"/>
            <a:ext cx="6291263" cy="574675"/>
          </a:xfrm>
        </p:spPr>
        <p:txBody>
          <a:bodyPr>
            <a:noAutofit/>
          </a:bodyPr>
          <a:lstStyle/>
          <a:p>
            <a:r>
              <a:rPr lang="en-US" sz="4400" dirty="0"/>
              <a:t>DoDD 3025.18</a:t>
            </a:r>
          </a:p>
        </p:txBody>
      </p:sp>
      <p:sp>
        <p:nvSpPr>
          <p:cNvPr id="23555" name="Rectangle 3"/>
          <p:cNvSpPr>
            <a:spLocks noGrp="1" noChangeArrowheads="1"/>
          </p:cNvSpPr>
          <p:nvPr>
            <p:ph idx="1"/>
          </p:nvPr>
        </p:nvSpPr>
        <p:spPr>
          <a:xfrm>
            <a:off x="1905000" y="2089030"/>
            <a:ext cx="8305800" cy="4800600"/>
          </a:xfrm>
        </p:spPr>
        <p:txBody>
          <a:bodyPr/>
          <a:lstStyle/>
          <a:p>
            <a:r>
              <a:rPr lang="en-US" sz="2800" dirty="0"/>
              <a:t>Governs all DoD military assistance to civil authorities</a:t>
            </a:r>
          </a:p>
          <a:p>
            <a:r>
              <a:rPr lang="en-US" sz="2400" dirty="0"/>
              <a:t> Evaluation criteria for requests (CARRLL Factors) </a:t>
            </a:r>
          </a:p>
          <a:p>
            <a:pPr lvl="1"/>
            <a:r>
              <a:rPr lang="en-US" sz="2000" dirty="0"/>
              <a:t> </a:t>
            </a:r>
            <a:r>
              <a:rPr lang="en-US" sz="2000" b="1" dirty="0"/>
              <a:t>C</a:t>
            </a:r>
            <a:r>
              <a:rPr lang="en-US" sz="2000" dirty="0"/>
              <a:t>ost: Who pays; impact on DoD budget.  </a:t>
            </a:r>
          </a:p>
          <a:p>
            <a:pPr lvl="1"/>
            <a:r>
              <a:rPr lang="en-US" sz="2000" dirty="0"/>
              <a:t> </a:t>
            </a:r>
            <a:r>
              <a:rPr lang="en-US" sz="2000" b="1" dirty="0"/>
              <a:t>A</a:t>
            </a:r>
            <a:r>
              <a:rPr lang="en-US" sz="2000" dirty="0"/>
              <a:t>ppropriateness: Whether the requested mission is in the interest of DoD to conduct.  </a:t>
            </a:r>
          </a:p>
          <a:p>
            <a:pPr lvl="1"/>
            <a:r>
              <a:rPr lang="en-US" sz="2000" dirty="0"/>
              <a:t> </a:t>
            </a:r>
            <a:r>
              <a:rPr lang="en-US" sz="2000" b="1" dirty="0"/>
              <a:t>R</a:t>
            </a:r>
            <a:r>
              <a:rPr lang="en-US" sz="2000" dirty="0"/>
              <a:t>isk: Safety of DoD Forces.  </a:t>
            </a:r>
          </a:p>
          <a:p>
            <a:pPr lvl="1"/>
            <a:r>
              <a:rPr lang="en-US" sz="2000" dirty="0"/>
              <a:t> </a:t>
            </a:r>
            <a:r>
              <a:rPr lang="en-US" sz="2000" b="1" dirty="0"/>
              <a:t>R</a:t>
            </a:r>
            <a:r>
              <a:rPr lang="en-US" sz="2000" dirty="0"/>
              <a:t>eadiness: Impact on DoD’s ability to perform its primary mission.  </a:t>
            </a:r>
          </a:p>
          <a:p>
            <a:pPr lvl="1"/>
            <a:r>
              <a:rPr lang="en-US" sz="2000" dirty="0"/>
              <a:t> </a:t>
            </a:r>
            <a:r>
              <a:rPr lang="en-US" sz="2000" b="1" dirty="0"/>
              <a:t>L</a:t>
            </a:r>
            <a:r>
              <a:rPr lang="en-US" sz="2000" dirty="0"/>
              <a:t>egality: Compliance with laws.  </a:t>
            </a:r>
          </a:p>
          <a:p>
            <a:pPr lvl="1"/>
            <a:r>
              <a:rPr lang="en-US" sz="2000" dirty="0"/>
              <a:t> </a:t>
            </a:r>
            <a:r>
              <a:rPr lang="en-US" sz="2000" b="1" dirty="0"/>
              <a:t>L</a:t>
            </a:r>
            <a:r>
              <a:rPr lang="en-US" sz="2000" dirty="0"/>
              <a:t>ethality: Potential need for lethal force by or against DoD Forces.  </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2"/>
          <p:cNvGrpSpPr>
            <a:grpSpLocks/>
          </p:cNvGrpSpPr>
          <p:nvPr/>
        </p:nvGrpSpPr>
        <p:grpSpPr bwMode="auto">
          <a:xfrm>
            <a:off x="4191000" y="457200"/>
            <a:ext cx="3657600" cy="1828800"/>
            <a:chOff x="2016" y="576"/>
            <a:chExt cx="1440" cy="768"/>
          </a:xfrm>
        </p:grpSpPr>
        <p:sp>
          <p:nvSpPr>
            <p:cNvPr id="1148931" name="AutoShape 3"/>
            <p:cNvSpPr>
              <a:spLocks noChangeArrowheads="1"/>
            </p:cNvSpPr>
            <p:nvPr/>
          </p:nvSpPr>
          <p:spPr bwMode="auto">
            <a:xfrm>
              <a:off x="2016" y="576"/>
              <a:ext cx="1440" cy="768"/>
            </a:xfrm>
            <a:prstGeom prst="bevel">
              <a:avLst>
                <a:gd name="adj" fmla="val 12500"/>
              </a:avLst>
            </a:prstGeom>
            <a:noFill/>
            <a:ln w="12700">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4592" name="Text Box 4"/>
            <p:cNvSpPr txBox="1">
              <a:spLocks noChangeArrowheads="1"/>
            </p:cNvSpPr>
            <p:nvPr/>
          </p:nvSpPr>
          <p:spPr bwMode="auto">
            <a:xfrm>
              <a:off x="2203" y="652"/>
              <a:ext cx="1070" cy="530"/>
            </a:xfrm>
            <a:prstGeom prst="rect">
              <a:avLst/>
            </a:prstGeom>
            <a:noFill/>
            <a:ln w="12700">
              <a:noFill/>
              <a:miter lim="800000"/>
              <a:headEnd/>
              <a:tailEnd/>
            </a:ln>
          </p:spPr>
          <p:txBody>
            <a:bodyPr wrap="none">
              <a:spAutoFit/>
            </a:bodyPr>
            <a:lstStyle/>
            <a:p>
              <a:pPr algn="ctr"/>
              <a:r>
                <a:rPr lang="en-US" sz="2800" dirty="0"/>
                <a:t>UMBRELLA</a:t>
              </a:r>
            </a:p>
            <a:p>
              <a:pPr algn="ctr"/>
              <a:r>
                <a:rPr lang="en-US" sz="2400" dirty="0"/>
                <a:t>Defense Support </a:t>
              </a:r>
            </a:p>
            <a:p>
              <a:pPr algn="ctr"/>
              <a:r>
                <a:rPr lang="en-US" sz="2400" dirty="0"/>
                <a:t>of Civil Authorities</a:t>
              </a:r>
            </a:p>
          </p:txBody>
        </p:sp>
      </p:grpSp>
      <p:grpSp>
        <p:nvGrpSpPr>
          <p:cNvPr id="24579" name="Group 5"/>
          <p:cNvGrpSpPr>
            <a:grpSpLocks noChangeAspect="1"/>
          </p:cNvGrpSpPr>
          <p:nvPr/>
        </p:nvGrpSpPr>
        <p:grpSpPr bwMode="auto">
          <a:xfrm>
            <a:off x="2076450" y="3124200"/>
            <a:ext cx="3409950" cy="1981200"/>
            <a:chOff x="3648" y="1920"/>
            <a:chExt cx="1776" cy="816"/>
          </a:xfrm>
        </p:grpSpPr>
        <p:sp>
          <p:nvSpPr>
            <p:cNvPr id="1148934" name="AutoShape 6"/>
            <p:cNvSpPr>
              <a:spLocks noChangeAspect="1" noChangeArrowheads="1"/>
            </p:cNvSpPr>
            <p:nvPr/>
          </p:nvSpPr>
          <p:spPr bwMode="auto">
            <a:xfrm>
              <a:off x="3648" y="1920"/>
              <a:ext cx="1776" cy="816"/>
            </a:xfrm>
            <a:prstGeom prst="bevel">
              <a:avLst>
                <a:gd name="adj" fmla="val 12500"/>
              </a:avLst>
            </a:prstGeom>
            <a:noFill/>
            <a:ln w="2857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4590" name="Text Box 7"/>
            <p:cNvSpPr txBox="1">
              <a:spLocks noChangeAspect="1" noChangeArrowheads="1"/>
            </p:cNvSpPr>
            <p:nvPr/>
          </p:nvSpPr>
          <p:spPr bwMode="auto">
            <a:xfrm>
              <a:off x="3865" y="2036"/>
              <a:ext cx="1344" cy="342"/>
            </a:xfrm>
            <a:prstGeom prst="rect">
              <a:avLst/>
            </a:prstGeom>
            <a:noFill/>
            <a:ln w="28575">
              <a:noFill/>
              <a:miter lim="800000"/>
              <a:headEnd/>
              <a:tailEnd/>
            </a:ln>
          </p:spPr>
          <p:txBody>
            <a:bodyPr wrap="none">
              <a:spAutoFit/>
            </a:bodyPr>
            <a:lstStyle/>
            <a:p>
              <a:pPr algn="ctr"/>
              <a:r>
                <a:rPr lang="en-US" sz="2400" dirty="0"/>
                <a:t>Law Enforcement</a:t>
              </a:r>
            </a:p>
            <a:p>
              <a:pPr algn="ctr"/>
              <a:r>
                <a:rPr lang="en-US" sz="2400" dirty="0"/>
                <a:t>DoDI 3025.21</a:t>
              </a:r>
            </a:p>
          </p:txBody>
        </p:sp>
      </p:grpSp>
      <p:cxnSp>
        <p:nvCxnSpPr>
          <p:cNvPr id="24580" name="AutoShape 8"/>
          <p:cNvCxnSpPr>
            <a:cxnSpLocks noChangeShapeType="1"/>
          </p:cNvCxnSpPr>
          <p:nvPr/>
        </p:nvCxnSpPr>
        <p:spPr bwMode="auto">
          <a:xfrm rot="5400000">
            <a:off x="4038600" y="1143000"/>
            <a:ext cx="914400" cy="3048000"/>
          </a:xfrm>
          <a:prstGeom prst="bentConnector3">
            <a:avLst>
              <a:gd name="adj1" fmla="val 50000"/>
            </a:avLst>
          </a:prstGeom>
          <a:noFill/>
          <a:ln w="25400">
            <a:solidFill>
              <a:schemeClr val="tx1"/>
            </a:solidFill>
            <a:miter lim="800000"/>
            <a:headEnd/>
            <a:tailEnd type="triangle" w="med" len="med"/>
          </a:ln>
        </p:spPr>
      </p:cxnSp>
      <p:cxnSp>
        <p:nvCxnSpPr>
          <p:cNvPr id="24581" name="AutoShape 9"/>
          <p:cNvCxnSpPr>
            <a:cxnSpLocks noChangeShapeType="1"/>
          </p:cNvCxnSpPr>
          <p:nvPr/>
        </p:nvCxnSpPr>
        <p:spPr bwMode="auto">
          <a:xfrm rot="16200000" flipH="1">
            <a:off x="7110413" y="1195388"/>
            <a:ext cx="762000" cy="2943225"/>
          </a:xfrm>
          <a:prstGeom prst="bentConnector3">
            <a:avLst>
              <a:gd name="adj1" fmla="val 50000"/>
            </a:avLst>
          </a:prstGeom>
          <a:noFill/>
          <a:ln w="25400">
            <a:solidFill>
              <a:schemeClr val="tx1"/>
            </a:solidFill>
            <a:miter lim="800000"/>
            <a:headEnd/>
            <a:tailEnd type="triangle" w="med" len="med"/>
          </a:ln>
        </p:spPr>
      </p:cxnSp>
      <p:grpSp>
        <p:nvGrpSpPr>
          <p:cNvPr id="24582" name="Group 10"/>
          <p:cNvGrpSpPr>
            <a:grpSpLocks/>
          </p:cNvGrpSpPr>
          <p:nvPr/>
        </p:nvGrpSpPr>
        <p:grpSpPr bwMode="auto">
          <a:xfrm>
            <a:off x="5562600" y="3124200"/>
            <a:ext cx="2286000" cy="1295400"/>
            <a:chOff x="1920" y="1920"/>
            <a:chExt cx="1440" cy="816"/>
          </a:xfrm>
        </p:grpSpPr>
        <p:sp>
          <p:nvSpPr>
            <p:cNvPr id="1148939" name="AutoShape 11"/>
            <p:cNvSpPr>
              <a:spLocks noChangeArrowheads="1"/>
            </p:cNvSpPr>
            <p:nvPr/>
          </p:nvSpPr>
          <p:spPr bwMode="auto">
            <a:xfrm>
              <a:off x="1920" y="1920"/>
              <a:ext cx="1440" cy="816"/>
            </a:xfrm>
            <a:prstGeom prst="bevel">
              <a:avLst>
                <a:gd name="adj" fmla="val 12500"/>
              </a:avLst>
            </a:prstGeom>
            <a:noFill/>
            <a:ln w="12700">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4588" name="Text Box 12"/>
            <p:cNvSpPr txBox="1">
              <a:spLocks noChangeArrowheads="1"/>
            </p:cNvSpPr>
            <p:nvPr/>
          </p:nvSpPr>
          <p:spPr bwMode="auto">
            <a:xfrm>
              <a:off x="2018" y="2063"/>
              <a:ext cx="1249" cy="523"/>
            </a:xfrm>
            <a:prstGeom prst="rect">
              <a:avLst/>
            </a:prstGeom>
            <a:noFill/>
            <a:ln w="12700">
              <a:noFill/>
              <a:miter lim="800000"/>
              <a:headEnd/>
              <a:tailEnd/>
            </a:ln>
          </p:spPr>
          <p:txBody>
            <a:bodyPr wrap="none">
              <a:spAutoFit/>
            </a:bodyPr>
            <a:lstStyle/>
            <a:p>
              <a:pPr algn="ctr"/>
              <a:r>
                <a:rPr lang="en-US" sz="2400" dirty="0"/>
                <a:t>Civil</a:t>
              </a:r>
            </a:p>
            <a:p>
              <a:pPr algn="ctr"/>
              <a:r>
                <a:rPr lang="en-US" sz="2400" dirty="0"/>
                <a:t>Disturbances</a:t>
              </a:r>
            </a:p>
          </p:txBody>
        </p:sp>
      </p:grpSp>
      <p:sp>
        <p:nvSpPr>
          <p:cNvPr id="1148941" name="Line 13"/>
          <p:cNvSpPr>
            <a:spLocks noChangeShapeType="1"/>
          </p:cNvSpPr>
          <p:nvPr/>
        </p:nvSpPr>
        <p:spPr bwMode="auto">
          <a:xfrm>
            <a:off x="6019800" y="2590800"/>
            <a:ext cx="0" cy="533400"/>
          </a:xfrm>
          <a:prstGeom prst="line">
            <a:avLst/>
          </a:prstGeom>
          <a:noFill/>
          <a:ln w="25400">
            <a:solidFill>
              <a:schemeClr val="tx1"/>
            </a:solidFill>
            <a:round/>
            <a:headEnd/>
            <a:tailEnd type="triangle" w="med" len="med"/>
          </a:ln>
          <a:effectLst/>
        </p:spPr>
        <p:txBody>
          <a:bodyPr/>
          <a:lstStyle/>
          <a:p>
            <a:pPr>
              <a:defRPr/>
            </a:pPr>
            <a:endParaRPr lang="en-US" dirty="0">
              <a:effectLst>
                <a:outerShdw blurRad="38100" dist="38100" dir="2700000" algn="tl">
                  <a:srgbClr val="000000">
                    <a:alpha val="43137"/>
                  </a:srgbClr>
                </a:outerShdw>
              </a:effectLst>
            </a:endParaRPr>
          </a:p>
        </p:txBody>
      </p:sp>
      <p:grpSp>
        <p:nvGrpSpPr>
          <p:cNvPr id="24584" name="Group 18"/>
          <p:cNvGrpSpPr>
            <a:grpSpLocks/>
          </p:cNvGrpSpPr>
          <p:nvPr/>
        </p:nvGrpSpPr>
        <p:grpSpPr bwMode="auto">
          <a:xfrm>
            <a:off x="7924800" y="3124200"/>
            <a:ext cx="2286000" cy="1295400"/>
            <a:chOff x="288" y="1920"/>
            <a:chExt cx="1440" cy="816"/>
          </a:xfrm>
        </p:grpSpPr>
        <p:sp>
          <p:nvSpPr>
            <p:cNvPr id="1148947" name="AutoShape 19"/>
            <p:cNvSpPr>
              <a:spLocks noChangeArrowheads="1"/>
            </p:cNvSpPr>
            <p:nvPr/>
          </p:nvSpPr>
          <p:spPr bwMode="auto">
            <a:xfrm>
              <a:off x="288" y="1920"/>
              <a:ext cx="1440" cy="816"/>
            </a:xfrm>
            <a:prstGeom prst="bevel">
              <a:avLst>
                <a:gd name="adj" fmla="val 12500"/>
              </a:avLst>
            </a:prstGeom>
            <a:noFill/>
            <a:ln w="12700">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4586" name="Text Box 20"/>
            <p:cNvSpPr txBox="1">
              <a:spLocks noChangeArrowheads="1"/>
            </p:cNvSpPr>
            <p:nvPr/>
          </p:nvSpPr>
          <p:spPr bwMode="auto">
            <a:xfrm>
              <a:off x="383" y="2063"/>
              <a:ext cx="1249" cy="291"/>
            </a:xfrm>
            <a:prstGeom prst="rect">
              <a:avLst/>
            </a:prstGeom>
            <a:noFill/>
            <a:ln w="12700">
              <a:noFill/>
              <a:miter lim="800000"/>
              <a:headEnd/>
              <a:tailEnd/>
            </a:ln>
          </p:spPr>
          <p:txBody>
            <a:bodyPr wrap="none">
              <a:spAutoFit/>
            </a:bodyPr>
            <a:lstStyle/>
            <a:p>
              <a:pPr algn="ctr"/>
              <a:r>
                <a:rPr lang="en-US" sz="2400" dirty="0"/>
                <a:t>Emergencies</a:t>
              </a:r>
            </a:p>
          </p:txBody>
        </p:sp>
      </p:gr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609600"/>
            <a:ext cx="7315200" cy="1066800"/>
          </a:xfrm>
        </p:spPr>
        <p:txBody>
          <a:bodyPr>
            <a:noAutofit/>
          </a:bodyPr>
          <a:lstStyle/>
          <a:p>
            <a:r>
              <a:rPr lang="en-US" sz="4400" dirty="0"/>
              <a:t>DoDI 3025.21 – </a:t>
            </a:r>
            <a:br>
              <a:rPr lang="en-US" sz="4400" dirty="0"/>
            </a:br>
            <a:r>
              <a:rPr lang="en-US" sz="4400" dirty="0"/>
              <a:t>Direct Assistance</a:t>
            </a:r>
          </a:p>
        </p:txBody>
      </p:sp>
      <p:sp>
        <p:nvSpPr>
          <p:cNvPr id="25603" name="Rectangle 3"/>
          <p:cNvSpPr>
            <a:spLocks noGrp="1" noChangeArrowheads="1"/>
          </p:cNvSpPr>
          <p:nvPr>
            <p:ph idx="1"/>
          </p:nvPr>
        </p:nvSpPr>
        <p:spPr>
          <a:xfrm>
            <a:off x="1981200" y="2286000"/>
            <a:ext cx="7848600" cy="4572000"/>
          </a:xfrm>
        </p:spPr>
        <p:txBody>
          <a:bodyPr>
            <a:normAutofit/>
          </a:bodyPr>
          <a:lstStyle/>
          <a:p>
            <a:r>
              <a:rPr lang="en-US" sz="2400" dirty="0"/>
              <a:t> Defines prohibited direct assistance as:</a:t>
            </a:r>
          </a:p>
          <a:p>
            <a:pPr lvl="2"/>
            <a:r>
              <a:rPr lang="en-US" sz="2400" dirty="0"/>
              <a:t> Interdiction</a:t>
            </a:r>
          </a:p>
          <a:p>
            <a:pPr lvl="2"/>
            <a:r>
              <a:rPr lang="en-US" sz="2400" dirty="0"/>
              <a:t> Search or seizure</a:t>
            </a:r>
          </a:p>
          <a:p>
            <a:pPr lvl="2"/>
            <a:r>
              <a:rPr lang="en-US" sz="2400" dirty="0"/>
              <a:t> Arrest, apprehension, stop and frisk</a:t>
            </a:r>
          </a:p>
          <a:p>
            <a:pPr lvl="2"/>
            <a:r>
              <a:rPr lang="en-US" sz="2400" dirty="0"/>
              <a:t> Use of personnel – surveillance or pursuit of individuals, or as undercover agents, informants, investigators, interrogators</a:t>
            </a:r>
          </a:p>
        </p:txBody>
      </p:sp>
      <p:sp>
        <p:nvSpPr>
          <p:cNvPr id="1258500" name="AutoShape 4"/>
          <p:cNvSpPr>
            <a:spLocks noChangeArrowheads="1"/>
          </p:cNvSpPr>
          <p:nvPr/>
        </p:nvSpPr>
        <p:spPr bwMode="auto">
          <a:xfrm>
            <a:off x="8534400" y="391510"/>
            <a:ext cx="1524000" cy="1295400"/>
          </a:xfrm>
          <a:prstGeom prst="star16">
            <a:avLst>
              <a:gd name="adj" fmla="val 37500"/>
            </a:avLst>
          </a:prstGeom>
          <a:solidFill>
            <a:schemeClr val="hlink"/>
          </a:solidFill>
          <a:ln w="28575">
            <a:solidFill>
              <a:schemeClr val="tx1"/>
            </a:solidFill>
            <a:miter lim="800000"/>
            <a:headEnd/>
            <a:tailEnd/>
          </a:ln>
          <a:effectLst/>
        </p:spPr>
        <p:txBody>
          <a:bodyPr wrap="none" anchor="ctr"/>
          <a:lstStyle/>
          <a:p>
            <a:pPr algn="ctr">
              <a:defRPr/>
            </a:pPr>
            <a:r>
              <a:rPr lang="en-US" sz="4400" dirty="0">
                <a:solidFill>
                  <a:srgbClr val="FFFFFF"/>
                </a:solidFill>
                <a:effectLst>
                  <a:outerShdw blurRad="38100" dist="38100" dir="2700000" algn="tl">
                    <a:srgbClr val="000000"/>
                  </a:outerShdw>
                </a:effectLst>
              </a:rPr>
              <a:t>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905000" y="685800"/>
            <a:ext cx="7937500" cy="838200"/>
          </a:xfrm>
        </p:spPr>
        <p:txBody>
          <a:bodyPr>
            <a:normAutofit/>
          </a:bodyPr>
          <a:lstStyle/>
          <a:p>
            <a:r>
              <a:rPr lang="en-US" sz="4400" dirty="0"/>
              <a:t>Indirect Assistance</a:t>
            </a:r>
          </a:p>
        </p:txBody>
      </p:sp>
      <p:sp>
        <p:nvSpPr>
          <p:cNvPr id="26627" name="Rectangle 3"/>
          <p:cNvSpPr>
            <a:spLocks noGrp="1" noChangeArrowheads="1"/>
          </p:cNvSpPr>
          <p:nvPr>
            <p:ph idx="1"/>
          </p:nvPr>
        </p:nvSpPr>
        <p:spPr>
          <a:xfrm>
            <a:off x="2133600" y="2209800"/>
            <a:ext cx="8001000" cy="4267200"/>
          </a:xfrm>
        </p:spPr>
        <p:txBody>
          <a:bodyPr>
            <a:normAutofit lnSpcReduction="10000"/>
          </a:bodyPr>
          <a:lstStyle/>
          <a:p>
            <a:pPr algn="ctr">
              <a:buFont typeface="Wingdings 3" pitchFamily="18" charset="2"/>
              <a:buNone/>
            </a:pPr>
            <a:r>
              <a:rPr lang="en-US" sz="2400" dirty="0"/>
              <a:t>10 U.S.C. Chapter 15 (</a:t>
            </a:r>
            <a:r>
              <a:rPr lang="en-US" sz="2400" dirty="0">
                <a:cs typeface="Arial" charset="0"/>
              </a:rPr>
              <a:t>§§ 271-284)</a:t>
            </a:r>
          </a:p>
          <a:p>
            <a:pPr algn="ctr">
              <a:buFont typeface="Wingdings 3" pitchFamily="18" charset="2"/>
              <a:buNone/>
            </a:pPr>
            <a:r>
              <a:rPr lang="en-US" sz="2400" dirty="0"/>
              <a:t>Military Support for Civilian Law Enforcement Agencies</a:t>
            </a:r>
          </a:p>
          <a:p>
            <a:pPr algn="ctr">
              <a:buFont typeface="Wingdings 3" pitchFamily="18" charset="2"/>
              <a:buNone/>
            </a:pPr>
            <a:endParaRPr lang="en-US" sz="2400" dirty="0"/>
          </a:p>
          <a:p>
            <a:pPr>
              <a:buFontTx/>
              <a:buChar char="-"/>
            </a:pPr>
            <a:r>
              <a:rPr lang="en-US" sz="2400" dirty="0"/>
              <a:t>Information sharing</a:t>
            </a:r>
          </a:p>
          <a:p>
            <a:pPr>
              <a:buFontTx/>
              <a:buChar char="-"/>
            </a:pPr>
            <a:r>
              <a:rPr lang="en-US" sz="2400" dirty="0"/>
              <a:t>Use of military equipment</a:t>
            </a:r>
          </a:p>
          <a:p>
            <a:pPr>
              <a:buFontTx/>
              <a:buChar char="-"/>
            </a:pPr>
            <a:r>
              <a:rPr lang="en-US" sz="2400" dirty="0"/>
              <a:t>Training and advising (basic v. advanced military skills)</a:t>
            </a:r>
          </a:p>
          <a:p>
            <a:pPr>
              <a:buFontTx/>
              <a:buChar char="-"/>
            </a:pPr>
            <a:r>
              <a:rPr lang="en-US" sz="2400" dirty="0"/>
              <a:t>Maintenance and operation of equipment</a:t>
            </a:r>
          </a:p>
          <a:p>
            <a:pPr>
              <a:buFontTx/>
              <a:buChar char="-"/>
            </a:pPr>
            <a:r>
              <a:rPr lang="en-US" sz="2400" dirty="0"/>
              <a:t>WMD support</a:t>
            </a:r>
          </a:p>
          <a:p>
            <a:pPr marL="1828800" lvl="4" indent="0" algn="r">
              <a:buNone/>
            </a:pPr>
            <a:r>
              <a:rPr lang="en-US" sz="2400" b="1" dirty="0"/>
              <a:t>** approval authority varies</a:t>
            </a:r>
          </a:p>
          <a:p>
            <a:pPr lvl="2">
              <a:buFontTx/>
              <a:buChar char="-"/>
            </a:pPr>
            <a:endParaRPr lang="en-US" sz="2400" dirty="0"/>
          </a:p>
          <a:p>
            <a:pPr>
              <a:buFontTx/>
              <a:buNone/>
            </a:pPr>
            <a:endParaRPr lang="en-US" sz="2400" dirty="0"/>
          </a:p>
          <a:p>
            <a:pPr lvl="4">
              <a:buFontTx/>
              <a:buChar char="-"/>
            </a:pPr>
            <a:endParaRPr lang="en-US" sz="2400"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1" y="609600"/>
            <a:ext cx="10591799" cy="1508760"/>
          </a:xfrm>
        </p:spPr>
        <p:txBody>
          <a:bodyPr>
            <a:noAutofit/>
          </a:bodyPr>
          <a:lstStyle/>
          <a:p>
            <a:r>
              <a:rPr lang="en-US" sz="4400" dirty="0"/>
              <a:t>Support to Law </a:t>
            </a:r>
            <a:br>
              <a:rPr lang="en-US" sz="4400" dirty="0"/>
            </a:br>
            <a:r>
              <a:rPr lang="en-US" sz="4400" dirty="0"/>
              <a:t>Enforcement FUNDING</a:t>
            </a:r>
            <a:br>
              <a:rPr lang="en-US" sz="4400" dirty="0"/>
            </a:br>
            <a:endParaRPr lang="en-US" sz="4400" dirty="0"/>
          </a:p>
        </p:txBody>
      </p:sp>
      <p:sp>
        <p:nvSpPr>
          <p:cNvPr id="4" name="Rectangle 2"/>
          <p:cNvSpPr>
            <a:spLocks noGrp="1" noChangeArrowheads="1"/>
          </p:cNvSpPr>
          <p:nvPr>
            <p:ph idx="1"/>
          </p:nvPr>
        </p:nvSpPr>
        <p:spPr>
          <a:xfrm>
            <a:off x="1905000" y="2226969"/>
            <a:ext cx="7772400" cy="4206240"/>
          </a:xfrm>
        </p:spPr>
        <p:txBody>
          <a:bodyPr/>
          <a:lstStyle/>
          <a:p>
            <a:r>
              <a:rPr lang="en-US" sz="3200" dirty="0"/>
              <a:t> Reimbursable UNLESS:</a:t>
            </a:r>
          </a:p>
          <a:p>
            <a:pPr lvl="1"/>
            <a:r>
              <a:rPr lang="en-US" sz="2800" dirty="0"/>
              <a:t> Provided in the normal course of training or operations; OR</a:t>
            </a:r>
          </a:p>
          <a:p>
            <a:pPr lvl="1"/>
            <a:r>
              <a:rPr lang="en-US" sz="2800" dirty="0"/>
              <a:t> The support results in substantially equivalent training value</a:t>
            </a:r>
          </a:p>
        </p:txBody>
      </p:sp>
    </p:spTree>
    <p:extLst>
      <p:ext uri="{BB962C8B-B14F-4D97-AF65-F5344CB8AC3E}">
        <p14:creationId xmlns:p14="http://schemas.microsoft.com/office/powerpoint/2010/main" val="1833310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2"/>
          <p:cNvGrpSpPr>
            <a:grpSpLocks/>
          </p:cNvGrpSpPr>
          <p:nvPr/>
        </p:nvGrpSpPr>
        <p:grpSpPr bwMode="auto">
          <a:xfrm>
            <a:off x="4267200" y="381000"/>
            <a:ext cx="3505200" cy="1752600"/>
            <a:chOff x="2016" y="576"/>
            <a:chExt cx="1440" cy="768"/>
          </a:xfrm>
        </p:grpSpPr>
        <p:sp>
          <p:nvSpPr>
            <p:cNvPr id="1163267" name="AutoShape 3"/>
            <p:cNvSpPr>
              <a:spLocks noChangeArrowheads="1"/>
            </p:cNvSpPr>
            <p:nvPr/>
          </p:nvSpPr>
          <p:spPr bwMode="auto">
            <a:xfrm>
              <a:off x="2016" y="576"/>
              <a:ext cx="1440" cy="768"/>
            </a:xfrm>
            <a:prstGeom prst="bevel">
              <a:avLst>
                <a:gd name="adj" fmla="val 12500"/>
              </a:avLst>
            </a:prstGeom>
            <a:noFill/>
            <a:ln w="12700">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8688" name="Text Box 4"/>
            <p:cNvSpPr txBox="1">
              <a:spLocks noChangeArrowheads="1"/>
            </p:cNvSpPr>
            <p:nvPr/>
          </p:nvSpPr>
          <p:spPr bwMode="auto">
            <a:xfrm>
              <a:off x="2179" y="654"/>
              <a:ext cx="1117" cy="553"/>
            </a:xfrm>
            <a:prstGeom prst="rect">
              <a:avLst/>
            </a:prstGeom>
            <a:noFill/>
            <a:ln w="12700">
              <a:noFill/>
              <a:miter lim="800000"/>
              <a:headEnd/>
              <a:tailEnd/>
            </a:ln>
          </p:spPr>
          <p:txBody>
            <a:bodyPr wrap="none">
              <a:spAutoFit/>
            </a:bodyPr>
            <a:lstStyle/>
            <a:p>
              <a:pPr algn="ctr"/>
              <a:r>
                <a:rPr lang="en-US" sz="2800" dirty="0"/>
                <a:t>UMBRELLA</a:t>
              </a:r>
            </a:p>
            <a:p>
              <a:pPr algn="ctr"/>
              <a:r>
                <a:rPr lang="en-US" sz="2400" dirty="0"/>
                <a:t>Defense Support </a:t>
              </a:r>
            </a:p>
            <a:p>
              <a:pPr algn="ctr"/>
              <a:r>
                <a:rPr lang="en-US" sz="2400" dirty="0"/>
                <a:t>of Civil Authorities</a:t>
              </a:r>
            </a:p>
          </p:txBody>
        </p:sp>
      </p:grpSp>
      <p:grpSp>
        <p:nvGrpSpPr>
          <p:cNvPr id="28675" name="Group 5"/>
          <p:cNvGrpSpPr>
            <a:grpSpLocks/>
          </p:cNvGrpSpPr>
          <p:nvPr/>
        </p:nvGrpSpPr>
        <p:grpSpPr bwMode="auto">
          <a:xfrm>
            <a:off x="2057400" y="3048000"/>
            <a:ext cx="2286000" cy="1295400"/>
            <a:chOff x="288" y="1920"/>
            <a:chExt cx="1440" cy="816"/>
          </a:xfrm>
        </p:grpSpPr>
        <p:sp>
          <p:nvSpPr>
            <p:cNvPr id="1163270" name="AutoShape 6"/>
            <p:cNvSpPr>
              <a:spLocks noChangeArrowheads="1"/>
            </p:cNvSpPr>
            <p:nvPr/>
          </p:nvSpPr>
          <p:spPr bwMode="auto">
            <a:xfrm>
              <a:off x="288" y="1920"/>
              <a:ext cx="1440" cy="816"/>
            </a:xfrm>
            <a:prstGeom prst="bevel">
              <a:avLst>
                <a:gd name="adj" fmla="val 12500"/>
              </a:avLst>
            </a:prstGeom>
            <a:noFill/>
            <a:ln w="12700">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8686" name="Text Box 7"/>
            <p:cNvSpPr txBox="1">
              <a:spLocks noChangeArrowheads="1"/>
            </p:cNvSpPr>
            <p:nvPr/>
          </p:nvSpPr>
          <p:spPr bwMode="auto">
            <a:xfrm>
              <a:off x="405" y="2063"/>
              <a:ext cx="1216" cy="523"/>
            </a:xfrm>
            <a:prstGeom prst="rect">
              <a:avLst/>
            </a:prstGeom>
            <a:noFill/>
            <a:ln w="12700">
              <a:noFill/>
              <a:miter lim="800000"/>
              <a:headEnd/>
              <a:tailEnd/>
            </a:ln>
          </p:spPr>
          <p:txBody>
            <a:bodyPr wrap="none">
              <a:spAutoFit/>
            </a:bodyPr>
            <a:lstStyle/>
            <a:p>
              <a:pPr algn="ctr"/>
              <a:r>
                <a:rPr lang="en-US" sz="2400" dirty="0"/>
                <a:t>Law </a:t>
              </a:r>
            </a:p>
            <a:p>
              <a:pPr algn="ctr"/>
              <a:r>
                <a:rPr lang="en-US" sz="2400" dirty="0"/>
                <a:t>Enforcement</a:t>
              </a:r>
            </a:p>
          </p:txBody>
        </p:sp>
      </p:grpSp>
      <p:grpSp>
        <p:nvGrpSpPr>
          <p:cNvPr id="28676" name="Group 8"/>
          <p:cNvGrpSpPr>
            <a:grpSpLocks/>
          </p:cNvGrpSpPr>
          <p:nvPr/>
        </p:nvGrpSpPr>
        <p:grpSpPr bwMode="auto">
          <a:xfrm>
            <a:off x="4495800" y="2971800"/>
            <a:ext cx="3047999" cy="2133600"/>
            <a:chOff x="1920" y="1920"/>
            <a:chExt cx="1440" cy="816"/>
          </a:xfrm>
        </p:grpSpPr>
        <p:sp>
          <p:nvSpPr>
            <p:cNvPr id="1163273" name="AutoShape 9"/>
            <p:cNvSpPr>
              <a:spLocks noChangeArrowheads="1"/>
            </p:cNvSpPr>
            <p:nvPr/>
          </p:nvSpPr>
          <p:spPr bwMode="auto">
            <a:xfrm>
              <a:off x="1920" y="1920"/>
              <a:ext cx="1440" cy="816"/>
            </a:xfrm>
            <a:prstGeom prst="bevel">
              <a:avLst>
                <a:gd name="adj" fmla="val 12500"/>
              </a:avLst>
            </a:prstGeom>
            <a:noFill/>
            <a:ln w="12700">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8684" name="Text Box 10"/>
            <p:cNvSpPr txBox="1">
              <a:spLocks noChangeArrowheads="1"/>
            </p:cNvSpPr>
            <p:nvPr/>
          </p:nvSpPr>
          <p:spPr bwMode="auto">
            <a:xfrm>
              <a:off x="2073" y="2043"/>
              <a:ext cx="1136" cy="530"/>
            </a:xfrm>
            <a:prstGeom prst="rect">
              <a:avLst/>
            </a:prstGeom>
            <a:noFill/>
            <a:ln w="12700">
              <a:noFill/>
              <a:miter lim="800000"/>
              <a:headEnd/>
              <a:tailEnd/>
            </a:ln>
          </p:spPr>
          <p:txBody>
            <a:bodyPr wrap="none">
              <a:spAutoFit/>
            </a:bodyPr>
            <a:lstStyle/>
            <a:p>
              <a:pPr algn="ctr"/>
              <a:r>
                <a:rPr lang="en-US" sz="2800" dirty="0"/>
                <a:t>Civil</a:t>
              </a:r>
            </a:p>
            <a:p>
              <a:pPr algn="ctr"/>
              <a:r>
                <a:rPr lang="en-US" sz="2800" dirty="0"/>
                <a:t>Disturbances</a:t>
              </a:r>
            </a:p>
            <a:p>
              <a:pPr algn="ctr"/>
              <a:r>
                <a:rPr lang="en-US" sz="2800" dirty="0"/>
                <a:t>DoDI 3025.21</a:t>
              </a:r>
            </a:p>
          </p:txBody>
        </p:sp>
      </p:grpSp>
      <p:grpSp>
        <p:nvGrpSpPr>
          <p:cNvPr id="28677" name="Group 11"/>
          <p:cNvGrpSpPr>
            <a:grpSpLocks/>
          </p:cNvGrpSpPr>
          <p:nvPr/>
        </p:nvGrpSpPr>
        <p:grpSpPr bwMode="auto">
          <a:xfrm>
            <a:off x="7772400" y="3048000"/>
            <a:ext cx="2349500" cy="1295400"/>
            <a:chOff x="3648" y="1920"/>
            <a:chExt cx="1776" cy="816"/>
          </a:xfrm>
        </p:grpSpPr>
        <p:sp>
          <p:nvSpPr>
            <p:cNvPr id="1163276" name="AutoShape 12"/>
            <p:cNvSpPr>
              <a:spLocks noChangeArrowheads="1"/>
            </p:cNvSpPr>
            <p:nvPr/>
          </p:nvSpPr>
          <p:spPr bwMode="auto">
            <a:xfrm>
              <a:off x="3648" y="1920"/>
              <a:ext cx="1776" cy="816"/>
            </a:xfrm>
            <a:prstGeom prst="bevel">
              <a:avLst>
                <a:gd name="adj" fmla="val 12500"/>
              </a:avLst>
            </a:prstGeom>
            <a:noFill/>
            <a:ln w="12700">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8682" name="Text Box 13"/>
            <p:cNvSpPr txBox="1">
              <a:spLocks noChangeArrowheads="1"/>
            </p:cNvSpPr>
            <p:nvPr/>
          </p:nvSpPr>
          <p:spPr bwMode="auto">
            <a:xfrm>
              <a:off x="3795" y="2063"/>
              <a:ext cx="1499" cy="291"/>
            </a:xfrm>
            <a:prstGeom prst="rect">
              <a:avLst/>
            </a:prstGeom>
            <a:noFill/>
            <a:ln w="12700">
              <a:noFill/>
              <a:miter lim="800000"/>
              <a:headEnd/>
              <a:tailEnd/>
            </a:ln>
          </p:spPr>
          <p:txBody>
            <a:bodyPr wrap="none">
              <a:spAutoFit/>
            </a:bodyPr>
            <a:lstStyle/>
            <a:p>
              <a:pPr algn="ctr"/>
              <a:r>
                <a:rPr lang="en-US" sz="2400" dirty="0"/>
                <a:t>Emergencies</a:t>
              </a:r>
            </a:p>
          </p:txBody>
        </p:sp>
      </p:grpSp>
      <p:cxnSp>
        <p:nvCxnSpPr>
          <p:cNvPr id="28678" name="AutoShape 14"/>
          <p:cNvCxnSpPr>
            <a:cxnSpLocks noChangeShapeType="1"/>
            <a:stCxn id="1163267" idx="2"/>
            <a:endCxn id="1163270" idx="6"/>
          </p:cNvCxnSpPr>
          <p:nvPr/>
        </p:nvCxnSpPr>
        <p:spPr bwMode="auto">
          <a:xfrm rot="5400000">
            <a:off x="4152900" y="1181100"/>
            <a:ext cx="914400" cy="2819400"/>
          </a:xfrm>
          <a:prstGeom prst="bentConnector3">
            <a:avLst>
              <a:gd name="adj1" fmla="val 50000"/>
            </a:avLst>
          </a:prstGeom>
          <a:noFill/>
          <a:ln w="25400">
            <a:solidFill>
              <a:schemeClr val="tx1"/>
            </a:solidFill>
            <a:miter lim="800000"/>
            <a:headEnd/>
            <a:tailEnd type="triangle" w="med" len="med"/>
          </a:ln>
        </p:spPr>
      </p:cxnSp>
      <p:cxnSp>
        <p:nvCxnSpPr>
          <p:cNvPr id="28679" name="AutoShape 15"/>
          <p:cNvCxnSpPr>
            <a:cxnSpLocks noChangeShapeType="1"/>
          </p:cNvCxnSpPr>
          <p:nvPr/>
        </p:nvCxnSpPr>
        <p:spPr bwMode="auto">
          <a:xfrm rot="16200000" flipH="1">
            <a:off x="7067550" y="1085850"/>
            <a:ext cx="914400" cy="3009900"/>
          </a:xfrm>
          <a:prstGeom prst="bentConnector3">
            <a:avLst>
              <a:gd name="adj1" fmla="val 50000"/>
            </a:avLst>
          </a:prstGeom>
          <a:noFill/>
          <a:ln w="25400">
            <a:solidFill>
              <a:schemeClr val="tx1"/>
            </a:solidFill>
            <a:miter lim="800000"/>
            <a:headEnd/>
            <a:tailEnd type="triangle" w="med" len="med"/>
          </a:ln>
        </p:spPr>
      </p:cxnSp>
      <p:sp>
        <p:nvSpPr>
          <p:cNvPr id="1163280" name="Line 16"/>
          <p:cNvSpPr>
            <a:spLocks noChangeShapeType="1"/>
          </p:cNvSpPr>
          <p:nvPr/>
        </p:nvSpPr>
        <p:spPr bwMode="auto">
          <a:xfrm>
            <a:off x="6019800" y="2590800"/>
            <a:ext cx="0" cy="381000"/>
          </a:xfrm>
          <a:prstGeom prst="line">
            <a:avLst/>
          </a:prstGeom>
          <a:noFill/>
          <a:ln w="25400">
            <a:solidFill>
              <a:schemeClr val="tx1"/>
            </a:solidFill>
            <a:round/>
            <a:headEnd/>
            <a:tailEnd type="triangle" w="med" len="med"/>
          </a:ln>
          <a:effec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title"/>
          </p:nvPr>
        </p:nvSpPr>
        <p:spPr>
          <a:xfrm>
            <a:off x="1975449" y="641518"/>
            <a:ext cx="7937500" cy="838200"/>
          </a:xfrm>
        </p:spPr>
        <p:txBody>
          <a:bodyPr>
            <a:normAutofit/>
          </a:bodyPr>
          <a:lstStyle/>
          <a:p>
            <a:r>
              <a:rPr lang="en-US" sz="4400" dirty="0"/>
              <a:t>Civil Disturbances</a:t>
            </a:r>
          </a:p>
        </p:txBody>
      </p:sp>
      <p:sp>
        <p:nvSpPr>
          <p:cNvPr id="1165316" name="Rectangle 4"/>
          <p:cNvSpPr>
            <a:spLocks noGrp="1" noChangeArrowheads="1"/>
          </p:cNvSpPr>
          <p:nvPr>
            <p:ph type="body" sz="half" idx="1"/>
          </p:nvPr>
        </p:nvSpPr>
        <p:spPr>
          <a:xfrm>
            <a:off x="2171052" y="2216545"/>
            <a:ext cx="5105400" cy="3611563"/>
          </a:xfrm>
        </p:spPr>
        <p:txBody>
          <a:bodyPr>
            <a:normAutofit lnSpcReduction="10000"/>
          </a:bodyPr>
          <a:lstStyle/>
          <a:p>
            <a:pPr>
              <a:lnSpc>
                <a:spcPct val="90000"/>
              </a:lnSpc>
            </a:pPr>
            <a:r>
              <a:rPr lang="en-US" sz="2400" dirty="0"/>
              <a:t> President’s Authority:</a:t>
            </a:r>
          </a:p>
          <a:p>
            <a:pPr lvl="1">
              <a:lnSpc>
                <a:spcPct val="90000"/>
              </a:lnSpc>
            </a:pPr>
            <a:r>
              <a:rPr lang="en-US" sz="2000" dirty="0"/>
              <a:t> Constitution </a:t>
            </a:r>
          </a:p>
          <a:p>
            <a:pPr lvl="2">
              <a:lnSpc>
                <a:spcPct val="90000"/>
              </a:lnSpc>
            </a:pPr>
            <a:r>
              <a:rPr lang="en-US" sz="1800" dirty="0"/>
              <a:t> Art. 4 § 4</a:t>
            </a:r>
          </a:p>
          <a:p>
            <a:pPr lvl="1">
              <a:lnSpc>
                <a:spcPct val="90000"/>
              </a:lnSpc>
            </a:pPr>
            <a:r>
              <a:rPr lang="en-US" sz="2000" dirty="0"/>
              <a:t> Insurrection Act </a:t>
            </a:r>
          </a:p>
          <a:p>
            <a:pPr lvl="2">
              <a:lnSpc>
                <a:spcPct val="90000"/>
              </a:lnSpc>
            </a:pPr>
            <a:r>
              <a:rPr lang="en-US" sz="1800" dirty="0"/>
              <a:t> 10 U.S.C. §§ 251-255</a:t>
            </a:r>
          </a:p>
          <a:p>
            <a:pPr lvl="2">
              <a:lnSpc>
                <a:spcPct val="90000"/>
              </a:lnSpc>
            </a:pPr>
            <a:endParaRPr lang="en-US" sz="1200" dirty="0"/>
          </a:p>
          <a:p>
            <a:pPr>
              <a:lnSpc>
                <a:spcPct val="90000"/>
              </a:lnSpc>
            </a:pPr>
            <a:r>
              <a:rPr lang="en-US" sz="2400" dirty="0"/>
              <a:t> DoD Authority: </a:t>
            </a:r>
          </a:p>
          <a:p>
            <a:pPr lvl="1">
              <a:lnSpc>
                <a:spcPct val="90000"/>
              </a:lnSpc>
            </a:pPr>
            <a:r>
              <a:rPr lang="en-US" sz="2000" dirty="0"/>
              <a:t> DoDD 3025.18; </a:t>
            </a:r>
            <a:r>
              <a:rPr lang="en-US" sz="2000" dirty="0" err="1"/>
              <a:t>DoDI</a:t>
            </a:r>
            <a:r>
              <a:rPr lang="en-US" sz="2000" dirty="0"/>
              <a:t> 3025.21</a:t>
            </a:r>
          </a:p>
          <a:p>
            <a:pPr lvl="1">
              <a:lnSpc>
                <a:spcPct val="90000"/>
              </a:lnSpc>
            </a:pPr>
            <a:r>
              <a:rPr lang="en-US" sz="2000" dirty="0"/>
              <a:t> DOJ in charge</a:t>
            </a:r>
          </a:p>
          <a:p>
            <a:pPr lvl="1">
              <a:lnSpc>
                <a:spcPct val="90000"/>
              </a:lnSpc>
            </a:pPr>
            <a:r>
              <a:rPr lang="en-US" sz="2000" dirty="0"/>
              <a:t> ASD/HD&amp;ASA Exec. Agent</a:t>
            </a:r>
          </a:p>
          <a:p>
            <a:pPr lvl="1">
              <a:lnSpc>
                <a:spcPct val="90000"/>
              </a:lnSpc>
            </a:pPr>
            <a:r>
              <a:rPr lang="en-US" sz="2000" dirty="0"/>
              <a:t> Emergency Authority</a:t>
            </a:r>
          </a:p>
        </p:txBody>
      </p:sp>
      <p:sp>
        <p:nvSpPr>
          <p:cNvPr id="29701" name="Text Box 5"/>
          <p:cNvSpPr txBox="1">
            <a:spLocks noChangeArrowheads="1"/>
          </p:cNvSpPr>
          <p:nvPr/>
        </p:nvSpPr>
        <p:spPr bwMode="auto">
          <a:xfrm>
            <a:off x="2206625" y="4433888"/>
            <a:ext cx="255198" cy="400110"/>
          </a:xfrm>
          <a:prstGeom prst="rect">
            <a:avLst/>
          </a:prstGeom>
          <a:noFill/>
          <a:ln w="12700">
            <a:noFill/>
            <a:miter lim="800000"/>
            <a:headEnd/>
            <a:tailEnd/>
          </a:ln>
        </p:spPr>
        <p:txBody>
          <a:bodyPr wrap="none">
            <a:spAutoFit/>
          </a:bodyPr>
          <a:lstStyle/>
          <a:p>
            <a:r>
              <a:rPr lang="en-US" sz="2000" dirty="0"/>
              <a:t>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4568552"/>
            <a:ext cx="3162300" cy="198200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1427" y="2216544"/>
            <a:ext cx="3144683" cy="2116668"/>
          </a:xfrm>
          <a:prstGeom prst="rect">
            <a:avLst/>
          </a:prstGeom>
          <a:ln w="12700">
            <a:solidFill>
              <a:schemeClr val="tx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828800" y="457200"/>
            <a:ext cx="8458200" cy="1066800"/>
          </a:xfrm>
        </p:spPr>
        <p:txBody>
          <a:bodyPr>
            <a:noAutofit/>
          </a:bodyPr>
          <a:lstStyle/>
          <a:p>
            <a:r>
              <a:rPr lang="en-US" sz="4400" dirty="0"/>
              <a:t>General Principles DSCA</a:t>
            </a:r>
          </a:p>
        </p:txBody>
      </p:sp>
      <p:sp>
        <p:nvSpPr>
          <p:cNvPr id="3075" name="Rectangle 3"/>
          <p:cNvSpPr>
            <a:spLocks noGrp="1" noChangeArrowheads="1"/>
          </p:cNvSpPr>
          <p:nvPr>
            <p:ph idx="1"/>
          </p:nvPr>
        </p:nvSpPr>
        <p:spPr>
          <a:xfrm>
            <a:off x="1981200" y="2257676"/>
            <a:ext cx="7924800" cy="4495800"/>
          </a:xfrm>
        </p:spPr>
        <p:txBody>
          <a:bodyPr>
            <a:normAutofit/>
          </a:bodyPr>
          <a:lstStyle/>
          <a:p>
            <a:pPr>
              <a:lnSpc>
                <a:spcPct val="110000"/>
              </a:lnSpc>
            </a:pPr>
            <a:r>
              <a:rPr lang="en-US" sz="2400" dirty="0"/>
              <a:t> Involvement by DoD in any domestic affair is the exception to the general rule</a:t>
            </a:r>
          </a:p>
          <a:p>
            <a:pPr>
              <a:lnSpc>
                <a:spcPct val="110000"/>
              </a:lnSpc>
            </a:pPr>
            <a:r>
              <a:rPr lang="en-US" sz="2400" dirty="0"/>
              <a:t> DoD’s involvement in DSCA is tightly controlled by statute and regulation</a:t>
            </a:r>
          </a:p>
          <a:p>
            <a:pPr>
              <a:lnSpc>
                <a:spcPct val="110000"/>
              </a:lnSpc>
            </a:pPr>
            <a:r>
              <a:rPr lang="en-US" sz="2400" dirty="0"/>
              <a:t> DoD will usually be subordinate to other civilian authority</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srcRect/>
          <a:stretch>
            <a:fillRect/>
          </a:stretch>
        </p:blipFill>
        <p:spPr bwMode="auto">
          <a:xfrm>
            <a:off x="2286000" y="152401"/>
            <a:ext cx="7848600" cy="6043613"/>
          </a:xfrm>
          <a:prstGeom prst="rect">
            <a:avLst/>
          </a:prstGeom>
          <a:noFill/>
          <a:ln w="12700">
            <a:noFill/>
            <a:miter lim="800000"/>
            <a:headEnd/>
            <a:tailEnd/>
          </a:ln>
        </p:spPr>
      </p:pic>
      <p:pic>
        <p:nvPicPr>
          <p:cNvPr id="30723" name="Picture 3"/>
          <p:cNvPicPr>
            <a:picLocks noChangeAspect="1" noChangeArrowheads="1"/>
          </p:cNvPicPr>
          <p:nvPr/>
        </p:nvPicPr>
        <p:blipFill>
          <a:blip r:embed="rId4" cstate="print"/>
          <a:srcRect/>
          <a:stretch>
            <a:fillRect/>
          </a:stretch>
        </p:blipFill>
        <p:spPr bwMode="auto">
          <a:xfrm>
            <a:off x="2181225" y="6034089"/>
            <a:ext cx="8077200" cy="636587"/>
          </a:xfrm>
          <a:prstGeom prst="rect">
            <a:avLst/>
          </a:prstGeom>
          <a:noFill/>
          <a:ln w="12700">
            <a:noFill/>
            <a:miter lim="800000"/>
            <a:headEnd/>
            <a:tailEnd/>
          </a:ln>
        </p:spPr>
      </p:pic>
      <p:sp>
        <p:nvSpPr>
          <p:cNvPr id="1564676" name="Rectangle 4"/>
          <p:cNvSpPr>
            <a:spLocks noChangeArrowheads="1"/>
          </p:cNvSpPr>
          <p:nvPr/>
        </p:nvSpPr>
        <p:spPr bwMode="auto">
          <a:xfrm>
            <a:off x="1738313" y="5791200"/>
            <a:ext cx="533400" cy="1066800"/>
          </a:xfrm>
          <a:prstGeom prst="rect">
            <a:avLst/>
          </a:prstGeom>
          <a:solidFill>
            <a:schemeClr val="bg1"/>
          </a:solidFill>
          <a:ln w="12700">
            <a:no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64677" name="Rectangle 5"/>
          <p:cNvSpPr>
            <a:spLocks noChangeArrowheads="1"/>
          </p:cNvSpPr>
          <p:nvPr/>
        </p:nvSpPr>
        <p:spPr bwMode="auto">
          <a:xfrm>
            <a:off x="10134600" y="5791200"/>
            <a:ext cx="533400" cy="1066800"/>
          </a:xfrm>
          <a:prstGeom prst="rect">
            <a:avLst/>
          </a:prstGeom>
          <a:solidFill>
            <a:schemeClr val="bg1"/>
          </a:solidFill>
          <a:ln w="12700">
            <a:no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64680" name="Line 8"/>
          <p:cNvSpPr>
            <a:spLocks noChangeShapeType="1"/>
          </p:cNvSpPr>
          <p:nvPr/>
        </p:nvSpPr>
        <p:spPr bwMode="auto">
          <a:xfrm>
            <a:off x="3371850" y="5605463"/>
            <a:ext cx="6629400" cy="0"/>
          </a:xfrm>
          <a:prstGeom prst="line">
            <a:avLst/>
          </a:prstGeom>
          <a:noFill/>
          <a:ln w="28575">
            <a:solidFill>
              <a:schemeClr val="hlink"/>
            </a:solidFill>
            <a:round/>
            <a:headEnd/>
            <a:tailEnd/>
          </a:ln>
          <a:effectLst/>
        </p:spPr>
        <p:txBody>
          <a:bodyPr/>
          <a:lstStyle/>
          <a:p>
            <a:pPr>
              <a:defRPr/>
            </a:pPr>
            <a:endParaRPr lang="en-US" dirty="0">
              <a:effectLst>
                <a:outerShdw blurRad="38100" dist="38100" dir="2700000" algn="tl">
                  <a:srgbClr val="000000">
                    <a:alpha val="43137"/>
                  </a:srgbClr>
                </a:outerShdw>
              </a:effectLst>
            </a:endParaRPr>
          </a:p>
        </p:txBody>
      </p:sp>
      <p:sp>
        <p:nvSpPr>
          <p:cNvPr id="1564681" name="Line 9"/>
          <p:cNvSpPr>
            <a:spLocks noChangeShapeType="1"/>
          </p:cNvSpPr>
          <p:nvPr/>
        </p:nvSpPr>
        <p:spPr bwMode="auto">
          <a:xfrm>
            <a:off x="2362200" y="5838826"/>
            <a:ext cx="7696200" cy="28575"/>
          </a:xfrm>
          <a:prstGeom prst="line">
            <a:avLst/>
          </a:prstGeom>
          <a:noFill/>
          <a:ln w="28575">
            <a:solidFill>
              <a:schemeClr val="hlink"/>
            </a:solidFill>
            <a:round/>
            <a:headEnd/>
            <a:tailEnd/>
          </a:ln>
          <a:effectLst/>
        </p:spPr>
        <p:txBody>
          <a:bodyPr/>
          <a:lstStyle/>
          <a:p>
            <a:pPr>
              <a:defRPr/>
            </a:pPr>
            <a:endParaRPr lang="en-US" dirty="0">
              <a:effectLst>
                <a:outerShdw blurRad="38100" dist="38100" dir="2700000" algn="tl">
                  <a:srgbClr val="000000">
                    <a:alpha val="43137"/>
                  </a:srgbClr>
                </a:outerShdw>
              </a:effectLst>
            </a:endParaRPr>
          </a:p>
        </p:txBody>
      </p:sp>
      <p:sp>
        <p:nvSpPr>
          <p:cNvPr id="1564682" name="Line 10"/>
          <p:cNvSpPr>
            <a:spLocks noChangeShapeType="1"/>
          </p:cNvSpPr>
          <p:nvPr/>
        </p:nvSpPr>
        <p:spPr bwMode="auto">
          <a:xfrm>
            <a:off x="2362200" y="6096000"/>
            <a:ext cx="7696200" cy="0"/>
          </a:xfrm>
          <a:prstGeom prst="line">
            <a:avLst/>
          </a:prstGeom>
          <a:noFill/>
          <a:ln w="28575">
            <a:solidFill>
              <a:schemeClr val="hlink"/>
            </a:solidFill>
            <a:round/>
            <a:headEnd/>
            <a:tailEnd/>
          </a:ln>
          <a:effectLst/>
        </p:spPr>
        <p:txBody>
          <a:bodyPr/>
          <a:lstStyle/>
          <a:p>
            <a:pPr>
              <a:defRPr/>
            </a:pPr>
            <a:endParaRPr lang="en-US" dirty="0">
              <a:effectLst>
                <a:outerShdw blurRad="38100" dist="38100" dir="2700000" algn="tl">
                  <a:srgbClr val="000000">
                    <a:alpha val="43137"/>
                  </a:srgbClr>
                </a:outerShdw>
              </a:effectLst>
            </a:endParaRPr>
          </a:p>
        </p:txBody>
      </p:sp>
      <p:sp>
        <p:nvSpPr>
          <p:cNvPr id="1564683" name="Line 11"/>
          <p:cNvSpPr>
            <a:spLocks noChangeShapeType="1"/>
          </p:cNvSpPr>
          <p:nvPr/>
        </p:nvSpPr>
        <p:spPr bwMode="auto">
          <a:xfrm>
            <a:off x="2362200" y="6324600"/>
            <a:ext cx="7620000" cy="0"/>
          </a:xfrm>
          <a:prstGeom prst="line">
            <a:avLst/>
          </a:prstGeom>
          <a:noFill/>
          <a:ln w="28575">
            <a:solidFill>
              <a:schemeClr val="hlink"/>
            </a:solidFill>
            <a:round/>
            <a:headEnd/>
            <a:tailEnd/>
          </a:ln>
          <a:effectLst/>
        </p:spPr>
        <p:txBody>
          <a:bodyPr/>
          <a:lstStyle/>
          <a:p>
            <a:pPr>
              <a:defRPr/>
            </a:pPr>
            <a:endParaRPr lang="en-US" dirty="0">
              <a:effectLst>
                <a:outerShdw blurRad="38100" dist="38100" dir="2700000" algn="tl">
                  <a:srgbClr val="000000">
                    <a:alpha val="43137"/>
                  </a:srgbClr>
                </a:outerShdw>
              </a:effectLst>
            </a:endParaRPr>
          </a:p>
        </p:txBody>
      </p:sp>
      <p:sp>
        <p:nvSpPr>
          <p:cNvPr id="1564684" name="Line 12"/>
          <p:cNvSpPr>
            <a:spLocks noChangeShapeType="1"/>
          </p:cNvSpPr>
          <p:nvPr/>
        </p:nvSpPr>
        <p:spPr bwMode="auto">
          <a:xfrm>
            <a:off x="2362200" y="6553200"/>
            <a:ext cx="990600" cy="0"/>
          </a:xfrm>
          <a:prstGeom prst="line">
            <a:avLst/>
          </a:prstGeom>
          <a:noFill/>
          <a:ln w="28575">
            <a:solidFill>
              <a:schemeClr val="hlink"/>
            </a:solidFill>
            <a:round/>
            <a:headEnd/>
            <a:tailEnd/>
          </a:ln>
          <a:effectLst/>
        </p:spPr>
        <p:txBody>
          <a:bodyPr/>
          <a:lstStyle/>
          <a:p>
            <a:pPr>
              <a:defRPr/>
            </a:pPr>
            <a:endParaRPr lang="en-US" dirty="0">
              <a:effectLst>
                <a:outerShdw blurRad="38100" dist="38100" dir="2700000" algn="tl">
                  <a:srgbClr val="000000">
                    <a:alpha val="43137"/>
                  </a:srgbClr>
                </a:outerShdw>
              </a:effectLst>
            </a:endParaRPr>
          </a:p>
        </p:txBody>
      </p:sp>
      <p:sp>
        <p:nvSpPr>
          <p:cNvPr id="13" name="Rectangle 12"/>
          <p:cNvSpPr/>
          <p:nvPr/>
        </p:nvSpPr>
        <p:spPr>
          <a:xfrm>
            <a:off x="2209800" y="0"/>
            <a:ext cx="83058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extBox 1"/>
          <p:cNvSpPr txBox="1"/>
          <p:nvPr/>
        </p:nvSpPr>
        <p:spPr>
          <a:xfrm>
            <a:off x="7780401" y="6362899"/>
            <a:ext cx="2847022" cy="307777"/>
          </a:xfrm>
          <a:prstGeom prst="rect">
            <a:avLst/>
          </a:prstGeom>
          <a:noFill/>
        </p:spPr>
        <p:txBody>
          <a:bodyPr wrap="square" rtlCol="0">
            <a:spAutoFit/>
          </a:bodyPr>
          <a:lstStyle/>
          <a:p>
            <a:r>
              <a:rPr lang="en-US" sz="1400" dirty="0">
                <a:solidFill>
                  <a:schemeClr val="bg1"/>
                </a:solidFill>
                <a:latin typeface="+mn-lt"/>
              </a:rPr>
              <a:t>President George H.W. Bush </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2"/>
          <p:cNvPicPr>
            <a:picLocks noGrp="1" noChangeAspect="1" noChangeArrowheads="1"/>
          </p:cNvPicPr>
          <p:nvPr>
            <p:ph idx="1"/>
          </p:nvPr>
        </p:nvPicPr>
        <p:blipFill>
          <a:blip r:embed="rId3" cstate="print"/>
          <a:srcRect/>
          <a:stretch>
            <a:fillRect/>
          </a:stretch>
        </p:blipFill>
        <p:spPr>
          <a:xfrm>
            <a:off x="1733550" y="100013"/>
            <a:ext cx="8686800" cy="4075112"/>
          </a:xfrm>
          <a:noFill/>
        </p:spPr>
      </p:pic>
      <p:sp>
        <p:nvSpPr>
          <p:cNvPr id="1566723" name="Text Box 3"/>
          <p:cNvSpPr txBox="1">
            <a:spLocks noChangeArrowheads="1"/>
          </p:cNvSpPr>
          <p:nvPr/>
        </p:nvSpPr>
        <p:spPr bwMode="auto">
          <a:xfrm>
            <a:off x="1524000" y="4262438"/>
            <a:ext cx="9144000" cy="2216150"/>
          </a:xfrm>
          <a:prstGeom prst="rect">
            <a:avLst/>
          </a:prstGeom>
          <a:noFill/>
          <a:ln w="12700">
            <a:noFill/>
            <a:miter lim="800000"/>
            <a:headEnd/>
            <a:tailEnd/>
          </a:ln>
          <a:effectLst/>
        </p:spPr>
        <p:txBody>
          <a:bodyPr>
            <a:spAutoFit/>
          </a:bodyPr>
          <a:lstStyle/>
          <a:p>
            <a:pPr marL="457200" indent="-457200">
              <a:spcBef>
                <a:spcPct val="50000"/>
              </a:spcBef>
              <a:buFontTx/>
              <a:buAutoNum type="arabicPeriod"/>
              <a:defRPr/>
            </a:pPr>
            <a:r>
              <a:rPr lang="en-US" dirty="0">
                <a:effectLst>
                  <a:outerShdw blurRad="38100" dist="38100" dir="2700000" algn="tl">
                    <a:srgbClr val="000000"/>
                  </a:outerShdw>
                </a:effectLst>
              </a:rPr>
              <a:t>Units and members of U.S. Armed Forces and Federal Law Enforcement Officers will be used to suppress violence and restore law and order.</a:t>
            </a:r>
          </a:p>
          <a:p>
            <a:pPr marL="457200" indent="-457200">
              <a:spcBef>
                <a:spcPct val="50000"/>
              </a:spcBef>
              <a:buFontTx/>
              <a:buAutoNum type="arabicPeriod"/>
              <a:defRPr/>
            </a:pPr>
            <a:r>
              <a:rPr lang="en-US" dirty="0">
                <a:effectLst>
                  <a:outerShdw blurRad="38100" dist="38100" dir="2700000" algn="tl">
                    <a:srgbClr val="000000"/>
                  </a:outerShdw>
                </a:effectLst>
              </a:rPr>
              <a:t>SecDef may use the active forces and may Federalize NG.  SecDef will follow LE policies as the Attorney General (AG) may determine.</a:t>
            </a:r>
          </a:p>
          <a:p>
            <a:pPr marL="457200" indent="-457200">
              <a:spcBef>
                <a:spcPct val="50000"/>
              </a:spcBef>
              <a:buFontTx/>
              <a:buAutoNum type="arabicPeriod"/>
              <a:defRPr/>
            </a:pPr>
            <a:r>
              <a:rPr lang="en-US" dirty="0">
                <a:effectLst>
                  <a:outerShdw blurRad="38100" dist="38100" dir="2700000" algn="tl">
                    <a:srgbClr val="000000"/>
                  </a:outerShdw>
                </a:effectLst>
              </a:rPr>
              <a:t>The AG is authorized to coordinate activities of all assisting Federal agencies.</a:t>
            </a:r>
          </a:p>
          <a:p>
            <a:pPr marL="457200" indent="-457200">
              <a:spcBef>
                <a:spcPct val="50000"/>
              </a:spcBef>
              <a:buFontTx/>
              <a:buAutoNum type="arabicPeriod"/>
              <a:defRPr/>
            </a:pPr>
            <a:r>
              <a:rPr lang="en-US" dirty="0">
                <a:effectLst>
                  <a:outerShdw blurRad="38100" dist="38100" dir="2700000" algn="tl">
                    <a:srgbClr val="000000"/>
                  </a:outerShdw>
                </a:effectLst>
              </a:rPr>
              <a:t>SecDef may determine when Federal military members shall be withdrawn</a:t>
            </a:r>
            <a:r>
              <a:rPr lang="en-US" sz="2000" dirty="0">
                <a:effectLst>
                  <a:outerShdw blurRad="38100" dist="38100" dir="2700000" algn="tl">
                    <a:srgbClr val="000000"/>
                  </a:outerShdw>
                </a:effectLst>
              </a:rPr>
              <a:t>.</a:t>
            </a:r>
          </a:p>
        </p:txBody>
      </p:sp>
      <p:sp>
        <p:nvSpPr>
          <p:cNvPr id="1566724" name="Rectangle 4"/>
          <p:cNvSpPr>
            <a:spLocks noChangeArrowheads="1"/>
          </p:cNvSpPr>
          <p:nvPr/>
        </p:nvSpPr>
        <p:spPr bwMode="auto">
          <a:xfrm>
            <a:off x="1704975" y="42863"/>
            <a:ext cx="8763000" cy="4191000"/>
          </a:xfrm>
          <a:prstGeom prst="rect">
            <a:avLst/>
          </a:prstGeom>
          <a:noFill/>
          <a:ln w="28575">
            <a:solidFill>
              <a:schemeClr val="hlink"/>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noChangeArrowheads="1"/>
          </p:cNvSpPr>
          <p:nvPr>
            <p:ph type="title"/>
          </p:nvPr>
        </p:nvSpPr>
        <p:spPr bwMode="auto">
          <a:xfrm>
            <a:off x="2080342" y="323047"/>
            <a:ext cx="7772400" cy="1508760"/>
          </a:xfrm>
          <a:prstGeom prst="rect">
            <a:avLst/>
          </a:prstGeom>
          <a:noFill/>
          <a:ln w="9525">
            <a:noFill/>
            <a:miter lim="800000"/>
            <a:headEnd/>
            <a:tailEnd/>
          </a:ln>
        </p:spPr>
        <p:txBody>
          <a:bodyPr/>
          <a:lstStyle/>
          <a:p>
            <a:r>
              <a:rPr lang="en-US" sz="4400" dirty="0"/>
              <a:t>DoD Response to Civil Disturbances</a:t>
            </a:r>
          </a:p>
        </p:txBody>
      </p:sp>
      <p:sp>
        <p:nvSpPr>
          <p:cNvPr id="4" name="Rectangle 2"/>
          <p:cNvSpPr txBox="1">
            <a:spLocks noChangeArrowheads="1"/>
          </p:cNvSpPr>
          <p:nvPr/>
        </p:nvSpPr>
        <p:spPr>
          <a:xfrm>
            <a:off x="2094719" y="2438401"/>
            <a:ext cx="8001000" cy="4956175"/>
          </a:xfrm>
          <a:prstGeom prst="rect">
            <a:avLst/>
          </a:prstGeom>
        </p:spPr>
        <p:txBody>
          <a:bodyPr vert="horz" lIns="91440" tIns="45720" rIns="91440" bIns="45720" rtlCol="0">
            <a:normAutofit/>
          </a:bodyPr>
          <a:lstStyle>
            <a:lvl1pPr marL="137160" indent="-137160" algn="l" defTabSz="685800" rtl="0" eaLnBrk="1" latinLnBrk="0" hangingPunct="1">
              <a:lnSpc>
                <a:spcPct val="90000"/>
              </a:lnSpc>
              <a:spcBef>
                <a:spcPts val="900"/>
              </a:spcBef>
              <a:spcAft>
                <a:spcPts val="150"/>
              </a:spcAft>
              <a:buClr>
                <a:schemeClr val="tx1"/>
              </a:buClr>
              <a:buFont typeface="Wingdings" pitchFamily="2" charset="2"/>
              <a:buChar char=""/>
              <a:defRPr sz="1650" kern="1200">
                <a:solidFill>
                  <a:schemeClr val="tx1"/>
                </a:solidFill>
                <a:latin typeface="+mn-lt"/>
                <a:ea typeface="+mn-ea"/>
                <a:cs typeface="+mn-cs"/>
              </a:defRPr>
            </a:lvl1pPr>
            <a:lvl2pPr marL="308610" indent="-137160" algn="l" defTabSz="685800" rtl="0" eaLnBrk="1" latinLnBrk="0" hangingPunct="1">
              <a:lnSpc>
                <a:spcPct val="90000"/>
              </a:lnSpc>
              <a:spcBef>
                <a:spcPts val="150"/>
              </a:spcBef>
              <a:spcAft>
                <a:spcPts val="300"/>
              </a:spcAft>
              <a:buClr>
                <a:schemeClr val="tx1"/>
              </a:buClr>
              <a:buFont typeface="Wingdings" pitchFamily="2" charset="2"/>
              <a:buChar char=""/>
              <a:defRPr sz="1500" kern="1200">
                <a:solidFill>
                  <a:schemeClr val="tx1"/>
                </a:solidFill>
                <a:latin typeface="+mn-lt"/>
                <a:ea typeface="+mn-ea"/>
                <a:cs typeface="+mn-cs"/>
              </a:defRPr>
            </a:lvl2pPr>
            <a:lvl3pPr marL="480060" indent="-137160" algn="l" defTabSz="685800" rtl="0" eaLnBrk="1" latinLnBrk="0" hangingPunct="1">
              <a:lnSpc>
                <a:spcPct val="90000"/>
              </a:lnSpc>
              <a:spcBef>
                <a:spcPts val="150"/>
              </a:spcBef>
              <a:spcAft>
                <a:spcPts val="300"/>
              </a:spcAft>
              <a:buClr>
                <a:schemeClr val="tx1"/>
              </a:buClr>
              <a:buFont typeface="Wingdings" pitchFamily="2" charset="2"/>
              <a:buChar char=""/>
              <a:defRPr sz="1350" kern="1200">
                <a:solidFill>
                  <a:schemeClr val="tx1"/>
                </a:solidFill>
                <a:latin typeface="+mn-lt"/>
                <a:ea typeface="+mn-ea"/>
                <a:cs typeface="+mn-cs"/>
              </a:defRPr>
            </a:lvl3pPr>
            <a:lvl4pPr marL="65151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4pPr>
            <a:lvl5pPr marL="82296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a:lstStyle>
          <a:p>
            <a:pPr fontAlgn="auto">
              <a:lnSpc>
                <a:spcPct val="80000"/>
              </a:lnSpc>
            </a:pPr>
            <a:r>
              <a:rPr lang="en-US" sz="3200" dirty="0"/>
              <a:t>SECDEF is approval authority </a:t>
            </a:r>
          </a:p>
          <a:p>
            <a:pPr fontAlgn="auto">
              <a:lnSpc>
                <a:spcPct val="80000"/>
              </a:lnSpc>
            </a:pPr>
            <a:r>
              <a:rPr lang="en-US" sz="2800" dirty="0"/>
              <a:t>Civil Authorities have primary responsibility, but military forces remain under military command and control</a:t>
            </a:r>
          </a:p>
          <a:p>
            <a:pPr fontAlgn="auto">
              <a:lnSpc>
                <a:spcPct val="80000"/>
              </a:lnSpc>
            </a:pPr>
            <a:r>
              <a:rPr lang="en-US" sz="2800" dirty="0"/>
              <a:t>Emergency employment of military forces</a:t>
            </a:r>
          </a:p>
          <a:p>
            <a:pPr lvl="1" fontAlgn="auto">
              <a:lnSpc>
                <a:spcPct val="80000"/>
              </a:lnSpc>
            </a:pPr>
            <a:r>
              <a:rPr lang="en-US" sz="2400" dirty="0"/>
              <a:t>Prevent loss of life or wanton destruction</a:t>
            </a:r>
          </a:p>
          <a:p>
            <a:pPr lvl="1" fontAlgn="auto">
              <a:lnSpc>
                <a:spcPct val="80000"/>
              </a:lnSpc>
            </a:pPr>
            <a:r>
              <a:rPr lang="en-US" sz="2400" dirty="0"/>
              <a:t>Protect Federal property or Federal Government functions</a:t>
            </a:r>
          </a:p>
        </p:txBody>
      </p:sp>
    </p:spTree>
    <p:extLst>
      <p:ext uri="{BB962C8B-B14F-4D97-AF65-F5344CB8AC3E}">
        <p14:creationId xmlns:p14="http://schemas.microsoft.com/office/powerpoint/2010/main" val="102721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a:grpSpLocks/>
          </p:cNvGrpSpPr>
          <p:nvPr/>
        </p:nvGrpSpPr>
        <p:grpSpPr bwMode="auto">
          <a:xfrm>
            <a:off x="4267200" y="381000"/>
            <a:ext cx="3505200" cy="1752600"/>
            <a:chOff x="2016" y="576"/>
            <a:chExt cx="1440" cy="768"/>
          </a:xfrm>
        </p:grpSpPr>
        <p:sp>
          <p:nvSpPr>
            <p:cNvPr id="1175555" name="AutoShape 3"/>
            <p:cNvSpPr>
              <a:spLocks noChangeArrowheads="1"/>
            </p:cNvSpPr>
            <p:nvPr/>
          </p:nvSpPr>
          <p:spPr bwMode="auto">
            <a:xfrm>
              <a:off x="2016" y="576"/>
              <a:ext cx="1440" cy="768"/>
            </a:xfrm>
            <a:prstGeom prst="bevel">
              <a:avLst>
                <a:gd name="adj" fmla="val 12500"/>
              </a:avLst>
            </a:prstGeom>
            <a:noFill/>
            <a:ln w="12700">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3808" name="Text Box 4"/>
            <p:cNvSpPr txBox="1">
              <a:spLocks noChangeArrowheads="1"/>
            </p:cNvSpPr>
            <p:nvPr/>
          </p:nvSpPr>
          <p:spPr bwMode="auto">
            <a:xfrm>
              <a:off x="2179" y="654"/>
              <a:ext cx="1117" cy="553"/>
            </a:xfrm>
            <a:prstGeom prst="rect">
              <a:avLst/>
            </a:prstGeom>
            <a:noFill/>
            <a:ln w="12700">
              <a:noFill/>
              <a:miter lim="800000"/>
              <a:headEnd/>
              <a:tailEnd/>
            </a:ln>
          </p:spPr>
          <p:txBody>
            <a:bodyPr wrap="none">
              <a:spAutoFit/>
            </a:bodyPr>
            <a:lstStyle/>
            <a:p>
              <a:pPr algn="ctr"/>
              <a:r>
                <a:rPr lang="en-US" sz="2800" dirty="0"/>
                <a:t>UMBRELLA</a:t>
              </a:r>
            </a:p>
            <a:p>
              <a:pPr algn="ctr"/>
              <a:r>
                <a:rPr lang="en-US" sz="2400" dirty="0"/>
                <a:t>Defense Support </a:t>
              </a:r>
            </a:p>
            <a:p>
              <a:pPr algn="ctr"/>
              <a:r>
                <a:rPr lang="en-US" sz="2400" dirty="0"/>
                <a:t>of Civil Authorities</a:t>
              </a:r>
            </a:p>
          </p:txBody>
        </p:sp>
      </p:grpSp>
      <p:grpSp>
        <p:nvGrpSpPr>
          <p:cNvPr id="33795" name="Group 5"/>
          <p:cNvGrpSpPr>
            <a:grpSpLocks/>
          </p:cNvGrpSpPr>
          <p:nvPr/>
        </p:nvGrpSpPr>
        <p:grpSpPr bwMode="auto">
          <a:xfrm>
            <a:off x="7086600" y="3048000"/>
            <a:ext cx="3352800" cy="2133600"/>
            <a:chOff x="268" y="1920"/>
            <a:chExt cx="1485" cy="816"/>
          </a:xfrm>
        </p:grpSpPr>
        <p:sp>
          <p:nvSpPr>
            <p:cNvPr id="1175558" name="AutoShape 6"/>
            <p:cNvSpPr>
              <a:spLocks noChangeArrowheads="1"/>
            </p:cNvSpPr>
            <p:nvPr/>
          </p:nvSpPr>
          <p:spPr bwMode="auto">
            <a:xfrm>
              <a:off x="288" y="1920"/>
              <a:ext cx="1440" cy="816"/>
            </a:xfrm>
            <a:prstGeom prst="bevel">
              <a:avLst>
                <a:gd name="adj" fmla="val 12500"/>
              </a:avLst>
            </a:prstGeom>
            <a:noFill/>
            <a:ln w="38100">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3806" name="Text Box 7"/>
            <p:cNvSpPr txBox="1">
              <a:spLocks noChangeArrowheads="1"/>
            </p:cNvSpPr>
            <p:nvPr/>
          </p:nvSpPr>
          <p:spPr bwMode="auto">
            <a:xfrm>
              <a:off x="268" y="2043"/>
              <a:ext cx="1485" cy="502"/>
            </a:xfrm>
            <a:prstGeom prst="rect">
              <a:avLst/>
            </a:prstGeom>
            <a:noFill/>
            <a:ln w="12700">
              <a:noFill/>
              <a:miter lim="800000"/>
              <a:headEnd/>
              <a:tailEnd/>
            </a:ln>
          </p:spPr>
          <p:txBody>
            <a:bodyPr>
              <a:spAutoFit/>
            </a:bodyPr>
            <a:lstStyle/>
            <a:p>
              <a:pPr algn="ctr"/>
              <a:r>
                <a:rPr lang="en-US" sz="2800" dirty="0"/>
                <a:t>EMERGENCIES</a:t>
              </a:r>
            </a:p>
            <a:p>
              <a:pPr algn="ctr"/>
              <a:r>
                <a:rPr lang="en-US" sz="2800" dirty="0"/>
                <a:t>DoDD 3025.18</a:t>
              </a:r>
            </a:p>
            <a:p>
              <a:pPr algn="ctr"/>
              <a:endParaRPr lang="en-US" sz="2400" dirty="0"/>
            </a:p>
          </p:txBody>
        </p:sp>
      </p:grpSp>
      <p:grpSp>
        <p:nvGrpSpPr>
          <p:cNvPr id="33796" name="Group 8"/>
          <p:cNvGrpSpPr>
            <a:grpSpLocks/>
          </p:cNvGrpSpPr>
          <p:nvPr/>
        </p:nvGrpSpPr>
        <p:grpSpPr bwMode="auto">
          <a:xfrm>
            <a:off x="4495800" y="3048000"/>
            <a:ext cx="2590800" cy="1295400"/>
            <a:chOff x="1920" y="1920"/>
            <a:chExt cx="1440" cy="816"/>
          </a:xfrm>
        </p:grpSpPr>
        <p:sp>
          <p:nvSpPr>
            <p:cNvPr id="1175561" name="AutoShape 9"/>
            <p:cNvSpPr>
              <a:spLocks noChangeArrowheads="1"/>
            </p:cNvSpPr>
            <p:nvPr/>
          </p:nvSpPr>
          <p:spPr bwMode="auto">
            <a:xfrm>
              <a:off x="1920" y="1920"/>
              <a:ext cx="1440" cy="816"/>
            </a:xfrm>
            <a:prstGeom prst="bevel">
              <a:avLst>
                <a:gd name="adj" fmla="val 12500"/>
              </a:avLst>
            </a:prstGeom>
            <a:noFill/>
            <a:ln w="12700">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3804" name="Text Box 10"/>
            <p:cNvSpPr txBox="1">
              <a:spLocks noChangeArrowheads="1"/>
            </p:cNvSpPr>
            <p:nvPr/>
          </p:nvSpPr>
          <p:spPr bwMode="auto">
            <a:xfrm>
              <a:off x="2090" y="2063"/>
              <a:ext cx="1102" cy="523"/>
            </a:xfrm>
            <a:prstGeom prst="rect">
              <a:avLst/>
            </a:prstGeom>
            <a:noFill/>
            <a:ln w="12700">
              <a:noFill/>
              <a:miter lim="800000"/>
              <a:headEnd/>
              <a:tailEnd/>
            </a:ln>
          </p:spPr>
          <p:txBody>
            <a:bodyPr wrap="none">
              <a:spAutoFit/>
            </a:bodyPr>
            <a:lstStyle/>
            <a:p>
              <a:pPr algn="ctr"/>
              <a:r>
                <a:rPr lang="en-US" sz="2400" dirty="0"/>
                <a:t>Civil</a:t>
              </a:r>
            </a:p>
            <a:p>
              <a:pPr algn="ctr"/>
              <a:r>
                <a:rPr lang="en-US" sz="2400" dirty="0"/>
                <a:t>Disturbances</a:t>
              </a:r>
            </a:p>
          </p:txBody>
        </p:sp>
      </p:grpSp>
      <p:grpSp>
        <p:nvGrpSpPr>
          <p:cNvPr id="33797" name="Group 11"/>
          <p:cNvGrpSpPr>
            <a:grpSpLocks/>
          </p:cNvGrpSpPr>
          <p:nvPr/>
        </p:nvGrpSpPr>
        <p:grpSpPr bwMode="auto">
          <a:xfrm>
            <a:off x="2057400" y="3048000"/>
            <a:ext cx="2349500" cy="1295400"/>
            <a:chOff x="3648" y="1920"/>
            <a:chExt cx="1776" cy="816"/>
          </a:xfrm>
        </p:grpSpPr>
        <p:sp>
          <p:nvSpPr>
            <p:cNvPr id="1175564" name="AutoShape 12"/>
            <p:cNvSpPr>
              <a:spLocks noChangeArrowheads="1"/>
            </p:cNvSpPr>
            <p:nvPr/>
          </p:nvSpPr>
          <p:spPr bwMode="auto">
            <a:xfrm>
              <a:off x="3648" y="1920"/>
              <a:ext cx="1776" cy="816"/>
            </a:xfrm>
            <a:prstGeom prst="bevel">
              <a:avLst>
                <a:gd name="adj" fmla="val 12500"/>
              </a:avLst>
            </a:prstGeom>
            <a:noFill/>
            <a:ln w="12700">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3802" name="Text Box 13"/>
            <p:cNvSpPr txBox="1">
              <a:spLocks noChangeArrowheads="1"/>
            </p:cNvSpPr>
            <p:nvPr/>
          </p:nvSpPr>
          <p:spPr bwMode="auto">
            <a:xfrm>
              <a:off x="3808" y="2063"/>
              <a:ext cx="1459" cy="523"/>
            </a:xfrm>
            <a:prstGeom prst="rect">
              <a:avLst/>
            </a:prstGeom>
            <a:noFill/>
            <a:ln w="12700">
              <a:noFill/>
              <a:miter lim="800000"/>
              <a:headEnd/>
              <a:tailEnd/>
            </a:ln>
          </p:spPr>
          <p:txBody>
            <a:bodyPr wrap="none">
              <a:spAutoFit/>
            </a:bodyPr>
            <a:lstStyle/>
            <a:p>
              <a:pPr algn="ctr"/>
              <a:r>
                <a:rPr lang="en-US" sz="2400" dirty="0"/>
                <a:t>Law </a:t>
              </a:r>
            </a:p>
            <a:p>
              <a:pPr algn="ctr"/>
              <a:r>
                <a:rPr lang="en-US" sz="2400" dirty="0"/>
                <a:t>Enforcement</a:t>
              </a:r>
            </a:p>
          </p:txBody>
        </p:sp>
      </p:grpSp>
      <p:cxnSp>
        <p:nvCxnSpPr>
          <p:cNvPr id="33798" name="AutoShape 14"/>
          <p:cNvCxnSpPr>
            <a:cxnSpLocks noChangeShapeType="1"/>
            <a:stCxn id="1175555" idx="2"/>
            <a:endCxn id="1175558" idx="6"/>
          </p:cNvCxnSpPr>
          <p:nvPr/>
        </p:nvCxnSpPr>
        <p:spPr bwMode="auto">
          <a:xfrm rot="16200000" flipH="1">
            <a:off x="6940550" y="1212850"/>
            <a:ext cx="895350" cy="2736850"/>
          </a:xfrm>
          <a:prstGeom prst="bentConnector3">
            <a:avLst>
              <a:gd name="adj1" fmla="val 51065"/>
            </a:avLst>
          </a:prstGeom>
          <a:noFill/>
          <a:ln w="25400">
            <a:solidFill>
              <a:schemeClr val="tx1"/>
            </a:solidFill>
            <a:miter lim="800000"/>
            <a:headEnd/>
            <a:tailEnd type="triangle" w="med" len="med"/>
          </a:ln>
        </p:spPr>
      </p:cxnSp>
      <p:sp>
        <p:nvSpPr>
          <p:cNvPr id="1175568" name="Line 16"/>
          <p:cNvSpPr>
            <a:spLocks noChangeShapeType="1"/>
          </p:cNvSpPr>
          <p:nvPr/>
        </p:nvSpPr>
        <p:spPr bwMode="auto">
          <a:xfrm>
            <a:off x="6019800" y="2590800"/>
            <a:ext cx="0" cy="381000"/>
          </a:xfrm>
          <a:prstGeom prst="line">
            <a:avLst/>
          </a:prstGeom>
          <a:noFill/>
          <a:ln w="25400">
            <a:solidFill>
              <a:schemeClr val="tx1"/>
            </a:solidFill>
            <a:round/>
            <a:headEnd/>
            <a:tailEnd type="triangle" w="med" len="med"/>
          </a:ln>
          <a:effectLst/>
        </p:spPr>
        <p:txBody>
          <a:bodyPr/>
          <a:lstStyle/>
          <a:p>
            <a:pPr>
              <a:defRPr/>
            </a:pPr>
            <a:endParaRPr lang="en-US" dirty="0">
              <a:effectLst>
                <a:outerShdw blurRad="38100" dist="38100" dir="2700000" algn="tl">
                  <a:srgbClr val="000000">
                    <a:alpha val="43137"/>
                  </a:srgbClr>
                </a:outerShdw>
              </a:effectLst>
            </a:endParaRPr>
          </a:p>
        </p:txBody>
      </p:sp>
      <p:cxnSp>
        <p:nvCxnSpPr>
          <p:cNvPr id="33800" name="AutoShape 19"/>
          <p:cNvCxnSpPr>
            <a:cxnSpLocks noChangeShapeType="1"/>
          </p:cNvCxnSpPr>
          <p:nvPr/>
        </p:nvCxnSpPr>
        <p:spPr bwMode="auto">
          <a:xfrm rot="5400000">
            <a:off x="4152900" y="1181100"/>
            <a:ext cx="914400" cy="2819400"/>
          </a:xfrm>
          <a:prstGeom prst="bentConnector3">
            <a:avLst>
              <a:gd name="adj1" fmla="val 50000"/>
            </a:avLst>
          </a:prstGeom>
          <a:noFill/>
          <a:ln w="25400">
            <a:solidFill>
              <a:schemeClr val="tx1"/>
            </a:solidFill>
            <a:miter lim="800000"/>
            <a:headEnd/>
            <a:tailEnd type="triangle" w="med" len="med"/>
          </a:ln>
        </p:spPr>
      </p:cxn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0" name="Oval 10"/>
          <p:cNvSpPr>
            <a:spLocks noChangeAspect="1" noChangeArrowheads="1"/>
          </p:cNvSpPr>
          <p:nvPr/>
        </p:nvSpPr>
        <p:spPr bwMode="auto">
          <a:xfrm>
            <a:off x="1845573" y="4570040"/>
            <a:ext cx="3455988" cy="1938338"/>
          </a:xfrm>
          <a:prstGeom prst="ellipse">
            <a:avLst/>
          </a:prstGeom>
          <a:solidFill>
            <a:schemeClr val="bg1"/>
          </a:solidFill>
          <a:ln w="38100">
            <a:solidFill>
              <a:schemeClr val="tx1"/>
            </a:solidFill>
            <a:round/>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177611" name="Oval 11"/>
          <p:cNvSpPr>
            <a:spLocks noChangeArrowheads="1"/>
          </p:cNvSpPr>
          <p:nvPr/>
        </p:nvSpPr>
        <p:spPr bwMode="auto">
          <a:xfrm>
            <a:off x="6944323" y="4635722"/>
            <a:ext cx="3455988" cy="1940943"/>
          </a:xfrm>
          <a:prstGeom prst="ellipse">
            <a:avLst/>
          </a:prstGeom>
          <a:solidFill>
            <a:schemeClr val="bg1"/>
          </a:solidFill>
          <a:ln w="38100">
            <a:solidFill>
              <a:schemeClr val="tx1"/>
            </a:solidFill>
            <a:round/>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4820" name="Rectangle 2"/>
          <p:cNvSpPr>
            <a:spLocks noGrp="1" noChangeArrowheads="1"/>
          </p:cNvSpPr>
          <p:nvPr>
            <p:ph type="title"/>
          </p:nvPr>
        </p:nvSpPr>
        <p:spPr>
          <a:xfrm>
            <a:off x="1824007" y="271642"/>
            <a:ext cx="7772400" cy="1508760"/>
          </a:xfrm>
        </p:spPr>
        <p:txBody>
          <a:bodyPr/>
          <a:lstStyle/>
          <a:p>
            <a:r>
              <a:rPr lang="en-US" sz="4400" dirty="0"/>
              <a:t>DISASTER/EMERGENCY</a:t>
            </a:r>
          </a:p>
        </p:txBody>
      </p:sp>
      <p:sp>
        <p:nvSpPr>
          <p:cNvPr id="34821" name="Rectangle 3"/>
          <p:cNvSpPr>
            <a:spLocks noGrp="1" noChangeArrowheads="1"/>
          </p:cNvSpPr>
          <p:nvPr>
            <p:ph idx="4294967295"/>
          </p:nvPr>
        </p:nvSpPr>
        <p:spPr>
          <a:xfrm>
            <a:off x="4419600" y="1908175"/>
            <a:ext cx="7772400" cy="1066800"/>
          </a:xfrm>
        </p:spPr>
        <p:txBody>
          <a:bodyPr>
            <a:normAutofit fontScale="92500" lnSpcReduction="20000"/>
          </a:bodyPr>
          <a:lstStyle/>
          <a:p>
            <a:pPr algn="ctr">
              <a:lnSpc>
                <a:spcPct val="90000"/>
              </a:lnSpc>
              <a:buFont typeface="Wingdings 3" pitchFamily="18" charset="2"/>
              <a:buNone/>
            </a:pPr>
            <a:r>
              <a:rPr lang="en-US" sz="4400" dirty="0"/>
              <a:t>The Stafford Act</a:t>
            </a:r>
            <a:endParaRPr lang="en-US" sz="4000" dirty="0"/>
          </a:p>
          <a:p>
            <a:pPr algn="ctr">
              <a:lnSpc>
                <a:spcPct val="90000"/>
              </a:lnSpc>
              <a:buFont typeface="Wingdings 3" pitchFamily="18" charset="2"/>
              <a:buNone/>
            </a:pPr>
            <a:r>
              <a:rPr lang="en-US" sz="2800" dirty="0"/>
              <a:t>Presidential Action</a:t>
            </a:r>
            <a:endParaRPr lang="en-US" sz="2400" dirty="0"/>
          </a:p>
        </p:txBody>
      </p:sp>
      <p:sp>
        <p:nvSpPr>
          <p:cNvPr id="1177604" name="Line 4"/>
          <p:cNvSpPr>
            <a:spLocks noChangeShapeType="1"/>
          </p:cNvSpPr>
          <p:nvPr/>
        </p:nvSpPr>
        <p:spPr bwMode="auto">
          <a:xfrm>
            <a:off x="6189132" y="2970886"/>
            <a:ext cx="0" cy="457200"/>
          </a:xfrm>
          <a:prstGeom prst="line">
            <a:avLst/>
          </a:prstGeom>
          <a:noFill/>
          <a:ln w="76200">
            <a:solidFill>
              <a:srgbClr val="FFFFFF"/>
            </a:solidFill>
            <a:round/>
            <a:headEnd/>
            <a:tailEnd type="triangle" w="med" len="me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4823" name="Text Box 5"/>
          <p:cNvSpPr txBox="1">
            <a:spLocks noChangeArrowheads="1"/>
          </p:cNvSpPr>
          <p:nvPr/>
        </p:nvSpPr>
        <p:spPr bwMode="auto">
          <a:xfrm>
            <a:off x="4730239" y="3428087"/>
            <a:ext cx="2917786" cy="584775"/>
          </a:xfrm>
          <a:prstGeom prst="rect">
            <a:avLst/>
          </a:prstGeom>
          <a:noFill/>
          <a:ln w="12700">
            <a:solidFill>
              <a:schemeClr val="tx1"/>
            </a:solidFill>
            <a:miter lim="800000"/>
            <a:headEnd/>
            <a:tailEnd/>
          </a:ln>
        </p:spPr>
        <p:txBody>
          <a:bodyPr wrap="none">
            <a:spAutoFit/>
          </a:bodyPr>
          <a:lstStyle/>
          <a:p>
            <a:pPr algn="ctr"/>
            <a:r>
              <a:rPr lang="en-US" sz="3200" dirty="0"/>
              <a:t>10-day window</a:t>
            </a:r>
          </a:p>
        </p:txBody>
      </p:sp>
      <p:sp>
        <p:nvSpPr>
          <p:cNvPr id="1177606" name="Line 6"/>
          <p:cNvSpPr>
            <a:spLocks noChangeShapeType="1"/>
          </p:cNvSpPr>
          <p:nvPr/>
        </p:nvSpPr>
        <p:spPr bwMode="auto">
          <a:xfrm flipH="1">
            <a:off x="4097735" y="4012862"/>
            <a:ext cx="1203826" cy="858191"/>
          </a:xfrm>
          <a:prstGeom prst="line">
            <a:avLst/>
          </a:prstGeom>
          <a:noFill/>
          <a:ln w="76200">
            <a:solidFill>
              <a:schemeClr val="tx1"/>
            </a:solidFill>
            <a:round/>
            <a:headEnd/>
            <a:tailEnd type="triangle" w="med" len="me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177607" name="Line 7"/>
          <p:cNvSpPr>
            <a:spLocks noChangeShapeType="1"/>
          </p:cNvSpPr>
          <p:nvPr/>
        </p:nvSpPr>
        <p:spPr bwMode="auto">
          <a:xfrm>
            <a:off x="6944323" y="4012862"/>
            <a:ext cx="1082926" cy="790259"/>
          </a:xfrm>
          <a:prstGeom prst="line">
            <a:avLst/>
          </a:prstGeom>
          <a:noFill/>
          <a:ln w="76200">
            <a:solidFill>
              <a:schemeClr val="tx1"/>
            </a:solidFill>
            <a:round/>
            <a:headEnd/>
            <a:tailEnd type="triangle" w="med" len="me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4826" name="Text Box 8"/>
          <p:cNvSpPr txBox="1">
            <a:spLocks noChangeArrowheads="1"/>
          </p:cNvSpPr>
          <p:nvPr/>
        </p:nvSpPr>
        <p:spPr bwMode="auto">
          <a:xfrm>
            <a:off x="1952886" y="4987085"/>
            <a:ext cx="3100387" cy="979487"/>
          </a:xfrm>
          <a:prstGeom prst="rect">
            <a:avLst/>
          </a:prstGeom>
          <a:noFill/>
          <a:ln w="12700">
            <a:noFill/>
            <a:miter lim="800000"/>
            <a:headEnd/>
            <a:tailEnd/>
          </a:ln>
        </p:spPr>
        <p:txBody>
          <a:bodyPr wrap="none">
            <a:spAutoFit/>
          </a:bodyPr>
          <a:lstStyle/>
          <a:p>
            <a:pPr algn="ctr">
              <a:lnSpc>
                <a:spcPct val="90000"/>
              </a:lnSpc>
            </a:pPr>
            <a:r>
              <a:rPr lang="en-US" sz="3200" dirty="0"/>
              <a:t>Declaration of</a:t>
            </a:r>
          </a:p>
          <a:p>
            <a:pPr algn="ctr">
              <a:lnSpc>
                <a:spcPct val="90000"/>
              </a:lnSpc>
            </a:pPr>
            <a:r>
              <a:rPr lang="en-US" sz="3200" dirty="0"/>
              <a:t>a major disaster</a:t>
            </a:r>
          </a:p>
        </p:txBody>
      </p:sp>
      <p:sp>
        <p:nvSpPr>
          <p:cNvPr id="34827" name="Text Box 12"/>
          <p:cNvSpPr txBox="1">
            <a:spLocks noChangeArrowheads="1"/>
          </p:cNvSpPr>
          <p:nvPr/>
        </p:nvSpPr>
        <p:spPr bwMode="auto">
          <a:xfrm>
            <a:off x="7282461" y="5113959"/>
            <a:ext cx="2779712" cy="1077913"/>
          </a:xfrm>
          <a:prstGeom prst="rect">
            <a:avLst/>
          </a:prstGeom>
          <a:noFill/>
          <a:ln w="12700">
            <a:noFill/>
            <a:miter lim="800000"/>
            <a:headEnd/>
            <a:tailEnd/>
          </a:ln>
        </p:spPr>
        <p:txBody>
          <a:bodyPr wrap="none">
            <a:spAutoFit/>
          </a:bodyPr>
          <a:lstStyle/>
          <a:p>
            <a:pPr algn="ctr"/>
            <a:r>
              <a:rPr lang="en-US" sz="3200" dirty="0"/>
              <a:t>Declaration of</a:t>
            </a:r>
          </a:p>
          <a:p>
            <a:pPr algn="ctr"/>
            <a:r>
              <a:rPr lang="en-US" sz="3200" dirty="0"/>
              <a:t>an emergency</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828801" y="838200"/>
            <a:ext cx="6365875" cy="615950"/>
          </a:xfrm>
        </p:spPr>
        <p:txBody>
          <a:bodyPr>
            <a:noAutofit/>
          </a:bodyPr>
          <a:lstStyle/>
          <a:p>
            <a:r>
              <a:rPr lang="en-US" sz="4400" dirty="0"/>
              <a:t>Types of Support</a:t>
            </a:r>
          </a:p>
        </p:txBody>
      </p:sp>
      <p:sp>
        <p:nvSpPr>
          <p:cNvPr id="35843" name="Rectangle 3"/>
          <p:cNvSpPr>
            <a:spLocks noGrp="1" noChangeArrowheads="1"/>
          </p:cNvSpPr>
          <p:nvPr>
            <p:ph idx="1"/>
          </p:nvPr>
        </p:nvSpPr>
        <p:spPr>
          <a:xfrm>
            <a:off x="1828800" y="2209800"/>
            <a:ext cx="8077200" cy="5105400"/>
          </a:xfrm>
        </p:spPr>
        <p:txBody>
          <a:bodyPr>
            <a:normAutofit/>
          </a:bodyPr>
          <a:lstStyle/>
          <a:p>
            <a:pPr>
              <a:lnSpc>
                <a:spcPct val="110000"/>
              </a:lnSpc>
            </a:pPr>
            <a:r>
              <a:rPr lang="en-US" sz="2800" dirty="0"/>
              <a:t> Personnel, equipment, supplies, facilities, and advisory services</a:t>
            </a:r>
          </a:p>
          <a:p>
            <a:pPr>
              <a:lnSpc>
                <a:spcPct val="110000"/>
              </a:lnSpc>
            </a:pPr>
            <a:r>
              <a:rPr lang="en-US" sz="2800" dirty="0"/>
              <a:t> Lending equipment</a:t>
            </a:r>
          </a:p>
          <a:p>
            <a:pPr>
              <a:lnSpc>
                <a:spcPct val="110000"/>
              </a:lnSpc>
            </a:pPr>
            <a:r>
              <a:rPr lang="en-US" sz="2800" dirty="0"/>
              <a:t> Services essential to saving lives and protecting/preserving property, public health, and safety…</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828800" y="457200"/>
            <a:ext cx="6477000" cy="1295400"/>
          </a:xfrm>
        </p:spPr>
        <p:txBody>
          <a:bodyPr>
            <a:normAutofit/>
          </a:bodyPr>
          <a:lstStyle/>
          <a:p>
            <a:r>
              <a:rPr lang="en-US" sz="4400" dirty="0"/>
              <a:t>Immediate Response Authority</a:t>
            </a:r>
          </a:p>
        </p:txBody>
      </p:sp>
      <p:sp>
        <p:nvSpPr>
          <p:cNvPr id="36867" name="Rectangle 3"/>
          <p:cNvSpPr>
            <a:spLocks noGrp="1" noChangeArrowheads="1"/>
          </p:cNvSpPr>
          <p:nvPr>
            <p:ph idx="1"/>
          </p:nvPr>
        </p:nvSpPr>
        <p:spPr>
          <a:xfrm>
            <a:off x="1858992" y="2103868"/>
            <a:ext cx="7924800" cy="4495800"/>
          </a:xfrm>
        </p:spPr>
        <p:txBody>
          <a:bodyPr/>
          <a:lstStyle/>
          <a:p>
            <a:pPr>
              <a:lnSpc>
                <a:spcPct val="110000"/>
              </a:lnSpc>
            </a:pPr>
            <a:r>
              <a:rPr lang="en-US" sz="2800" dirty="0"/>
              <a:t> Authority – DoDD 3025.18</a:t>
            </a:r>
          </a:p>
          <a:p>
            <a:pPr>
              <a:lnSpc>
                <a:spcPct val="110000"/>
              </a:lnSpc>
            </a:pPr>
            <a:r>
              <a:rPr lang="en-US" sz="2800" dirty="0"/>
              <a:t> Authorizes local military commanders to take action to save lives, prevent human suffering, or mitigate great property damage </a:t>
            </a:r>
          </a:p>
          <a:p>
            <a:pPr lvl="1">
              <a:lnSpc>
                <a:spcPct val="110000"/>
              </a:lnSpc>
            </a:pPr>
            <a:r>
              <a:rPr lang="en-US" sz="2000" dirty="0"/>
              <a:t> Imminently serious conditions</a:t>
            </a:r>
          </a:p>
          <a:p>
            <a:pPr lvl="1">
              <a:lnSpc>
                <a:spcPct val="110000"/>
              </a:lnSpc>
            </a:pPr>
            <a:r>
              <a:rPr lang="en-US" sz="2000" dirty="0"/>
              <a:t> Time does not permit approval from higher HQ</a:t>
            </a:r>
          </a:p>
          <a:p>
            <a:pPr lvl="1">
              <a:lnSpc>
                <a:spcPct val="110000"/>
              </a:lnSpc>
            </a:pPr>
            <a:r>
              <a:rPr lang="en-US" sz="2000" dirty="0"/>
              <a:t> Cannot perform law enforcement functions</a:t>
            </a:r>
          </a:p>
          <a:p>
            <a:pPr lvl="1">
              <a:lnSpc>
                <a:spcPct val="110000"/>
              </a:lnSpc>
              <a:buNone/>
            </a:pPr>
            <a:endParaRPr lang="en-US" sz="2000" dirty="0"/>
          </a:p>
          <a:p>
            <a:pPr lvl="1">
              <a:lnSpc>
                <a:spcPct val="110000"/>
              </a:lnSpc>
            </a:pPr>
            <a:endParaRPr lang="en-US" sz="2000"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4"/>
          <p:cNvGrpSpPr>
            <a:grpSpLocks/>
          </p:cNvGrpSpPr>
          <p:nvPr/>
        </p:nvGrpSpPr>
        <p:grpSpPr bwMode="auto">
          <a:xfrm>
            <a:off x="4224338" y="1524000"/>
            <a:ext cx="6053138" cy="4284663"/>
            <a:chOff x="1758" y="936"/>
            <a:chExt cx="3813" cy="2699"/>
          </a:xfrm>
        </p:grpSpPr>
        <p:grpSp>
          <p:nvGrpSpPr>
            <p:cNvPr id="38054" name="Group 5"/>
            <p:cNvGrpSpPr>
              <a:grpSpLocks/>
            </p:cNvGrpSpPr>
            <p:nvPr/>
          </p:nvGrpSpPr>
          <p:grpSpPr bwMode="auto">
            <a:xfrm>
              <a:off x="1758" y="3372"/>
              <a:ext cx="1401" cy="263"/>
              <a:chOff x="1563" y="3000"/>
              <a:chExt cx="1245" cy="234"/>
            </a:xfrm>
          </p:grpSpPr>
          <p:sp>
            <p:nvSpPr>
              <p:cNvPr id="1188870" name="Freeform 6"/>
              <p:cNvSpPr>
                <a:spLocks/>
              </p:cNvSpPr>
              <p:nvPr/>
            </p:nvSpPr>
            <p:spPr bwMode="auto">
              <a:xfrm rot="5947643">
                <a:off x="2571" y="2951"/>
                <a:ext cx="116" cy="213"/>
              </a:xfrm>
              <a:custGeom>
                <a:avLst/>
                <a:gdLst/>
                <a:ahLst/>
                <a:cxnLst>
                  <a:cxn ang="0">
                    <a:pos x="90" y="0"/>
                  </a:cxn>
                  <a:cxn ang="0">
                    <a:pos x="189" y="0"/>
                  </a:cxn>
                  <a:cxn ang="0">
                    <a:pos x="291" y="6"/>
                  </a:cxn>
                  <a:cxn ang="0">
                    <a:pos x="386" y="21"/>
                  </a:cxn>
                  <a:cxn ang="0">
                    <a:pos x="496" y="45"/>
                  </a:cxn>
                  <a:cxn ang="0">
                    <a:pos x="601" y="78"/>
                  </a:cxn>
                  <a:cxn ang="0">
                    <a:pos x="712" y="123"/>
                  </a:cxn>
                  <a:cxn ang="0">
                    <a:pos x="811" y="170"/>
                  </a:cxn>
                  <a:cxn ang="0">
                    <a:pos x="905" y="217"/>
                  </a:cxn>
                  <a:cxn ang="0">
                    <a:pos x="1001" y="271"/>
                  </a:cxn>
                  <a:cxn ang="0">
                    <a:pos x="1091" y="331"/>
                  </a:cxn>
                  <a:cxn ang="0">
                    <a:pos x="1178" y="400"/>
                  </a:cxn>
                  <a:cxn ang="0">
                    <a:pos x="1249" y="469"/>
                  </a:cxn>
                  <a:cxn ang="0">
                    <a:pos x="1297" y="533"/>
                  </a:cxn>
                  <a:cxn ang="0">
                    <a:pos x="1596" y="512"/>
                  </a:cxn>
                  <a:cxn ang="0">
                    <a:pos x="1494" y="557"/>
                  </a:cxn>
                  <a:cxn ang="0">
                    <a:pos x="1423" y="593"/>
                  </a:cxn>
                  <a:cxn ang="0">
                    <a:pos x="1364" y="630"/>
                  </a:cxn>
                  <a:cxn ang="0">
                    <a:pos x="1307" y="676"/>
                  </a:cxn>
                  <a:cxn ang="0">
                    <a:pos x="1240" y="736"/>
                  </a:cxn>
                  <a:cxn ang="0">
                    <a:pos x="1178" y="796"/>
                  </a:cxn>
                  <a:cxn ang="0">
                    <a:pos x="1124" y="811"/>
                  </a:cxn>
                  <a:cxn ang="0">
                    <a:pos x="1068" y="783"/>
                  </a:cxn>
                  <a:cxn ang="0">
                    <a:pos x="999" y="755"/>
                  </a:cxn>
                  <a:cxn ang="0">
                    <a:pos x="936" y="735"/>
                  </a:cxn>
                  <a:cxn ang="0">
                    <a:pos x="864" y="715"/>
                  </a:cxn>
                  <a:cxn ang="0">
                    <a:pos x="791" y="696"/>
                  </a:cxn>
                  <a:cxn ang="0">
                    <a:pos x="720" y="681"/>
                  </a:cxn>
                  <a:cxn ang="0">
                    <a:pos x="652" y="666"/>
                  </a:cxn>
                  <a:cxn ang="0">
                    <a:pos x="560" y="652"/>
                  </a:cxn>
                  <a:cxn ang="0">
                    <a:pos x="896" y="542"/>
                  </a:cxn>
                  <a:cxn ang="0">
                    <a:pos x="817" y="439"/>
                  </a:cxn>
                  <a:cxn ang="0">
                    <a:pos x="757" y="379"/>
                  </a:cxn>
                  <a:cxn ang="0">
                    <a:pos x="670" y="298"/>
                  </a:cxn>
                  <a:cxn ang="0">
                    <a:pos x="595" y="235"/>
                  </a:cxn>
                  <a:cxn ang="0">
                    <a:pos x="535" y="188"/>
                  </a:cxn>
                  <a:cxn ang="0">
                    <a:pos x="460" y="141"/>
                  </a:cxn>
                  <a:cxn ang="0">
                    <a:pos x="383" y="102"/>
                  </a:cxn>
                  <a:cxn ang="0">
                    <a:pos x="291" y="69"/>
                  </a:cxn>
                  <a:cxn ang="0">
                    <a:pos x="192" y="45"/>
                  </a:cxn>
                  <a:cxn ang="0">
                    <a:pos x="87" y="24"/>
                  </a:cxn>
                </a:cxnLst>
                <a:rect l="0" t="0" r="r" b="b"/>
                <a:pathLst>
                  <a:path w="1645" h="823">
                    <a:moveTo>
                      <a:pt x="0" y="6"/>
                    </a:moveTo>
                    <a:lnTo>
                      <a:pt x="90" y="0"/>
                    </a:lnTo>
                    <a:lnTo>
                      <a:pt x="135" y="0"/>
                    </a:lnTo>
                    <a:lnTo>
                      <a:pt x="189" y="0"/>
                    </a:lnTo>
                    <a:lnTo>
                      <a:pt x="240" y="3"/>
                    </a:lnTo>
                    <a:lnTo>
                      <a:pt x="291" y="6"/>
                    </a:lnTo>
                    <a:lnTo>
                      <a:pt x="341" y="12"/>
                    </a:lnTo>
                    <a:lnTo>
                      <a:pt x="386" y="21"/>
                    </a:lnTo>
                    <a:lnTo>
                      <a:pt x="436" y="30"/>
                    </a:lnTo>
                    <a:lnTo>
                      <a:pt x="496" y="45"/>
                    </a:lnTo>
                    <a:lnTo>
                      <a:pt x="550" y="63"/>
                    </a:lnTo>
                    <a:lnTo>
                      <a:pt x="601" y="78"/>
                    </a:lnTo>
                    <a:lnTo>
                      <a:pt x="658" y="99"/>
                    </a:lnTo>
                    <a:lnTo>
                      <a:pt x="712" y="123"/>
                    </a:lnTo>
                    <a:lnTo>
                      <a:pt x="766" y="147"/>
                    </a:lnTo>
                    <a:lnTo>
                      <a:pt x="811" y="170"/>
                    </a:lnTo>
                    <a:lnTo>
                      <a:pt x="862" y="194"/>
                    </a:lnTo>
                    <a:lnTo>
                      <a:pt x="905" y="217"/>
                    </a:lnTo>
                    <a:lnTo>
                      <a:pt x="953" y="244"/>
                    </a:lnTo>
                    <a:lnTo>
                      <a:pt x="1001" y="271"/>
                    </a:lnTo>
                    <a:lnTo>
                      <a:pt x="1049" y="304"/>
                    </a:lnTo>
                    <a:lnTo>
                      <a:pt x="1091" y="331"/>
                    </a:lnTo>
                    <a:lnTo>
                      <a:pt x="1136" y="367"/>
                    </a:lnTo>
                    <a:lnTo>
                      <a:pt x="1178" y="400"/>
                    </a:lnTo>
                    <a:lnTo>
                      <a:pt x="1217" y="433"/>
                    </a:lnTo>
                    <a:lnTo>
                      <a:pt x="1249" y="469"/>
                    </a:lnTo>
                    <a:lnTo>
                      <a:pt x="1276" y="500"/>
                    </a:lnTo>
                    <a:lnTo>
                      <a:pt x="1297" y="533"/>
                    </a:lnTo>
                    <a:lnTo>
                      <a:pt x="1645" y="489"/>
                    </a:lnTo>
                    <a:lnTo>
                      <a:pt x="1596" y="512"/>
                    </a:lnTo>
                    <a:lnTo>
                      <a:pt x="1539" y="536"/>
                    </a:lnTo>
                    <a:lnTo>
                      <a:pt x="1494" y="557"/>
                    </a:lnTo>
                    <a:lnTo>
                      <a:pt x="1460" y="573"/>
                    </a:lnTo>
                    <a:lnTo>
                      <a:pt x="1423" y="593"/>
                    </a:lnTo>
                    <a:lnTo>
                      <a:pt x="1393" y="611"/>
                    </a:lnTo>
                    <a:lnTo>
                      <a:pt x="1364" y="630"/>
                    </a:lnTo>
                    <a:lnTo>
                      <a:pt x="1335" y="653"/>
                    </a:lnTo>
                    <a:lnTo>
                      <a:pt x="1307" y="676"/>
                    </a:lnTo>
                    <a:lnTo>
                      <a:pt x="1273" y="705"/>
                    </a:lnTo>
                    <a:lnTo>
                      <a:pt x="1240" y="736"/>
                    </a:lnTo>
                    <a:lnTo>
                      <a:pt x="1211" y="762"/>
                    </a:lnTo>
                    <a:lnTo>
                      <a:pt x="1178" y="796"/>
                    </a:lnTo>
                    <a:lnTo>
                      <a:pt x="1151" y="823"/>
                    </a:lnTo>
                    <a:lnTo>
                      <a:pt x="1124" y="811"/>
                    </a:lnTo>
                    <a:lnTo>
                      <a:pt x="1097" y="796"/>
                    </a:lnTo>
                    <a:lnTo>
                      <a:pt x="1068" y="783"/>
                    </a:lnTo>
                    <a:lnTo>
                      <a:pt x="1034" y="769"/>
                    </a:lnTo>
                    <a:lnTo>
                      <a:pt x="999" y="755"/>
                    </a:lnTo>
                    <a:lnTo>
                      <a:pt x="967" y="744"/>
                    </a:lnTo>
                    <a:lnTo>
                      <a:pt x="936" y="735"/>
                    </a:lnTo>
                    <a:lnTo>
                      <a:pt x="901" y="724"/>
                    </a:lnTo>
                    <a:lnTo>
                      <a:pt x="864" y="715"/>
                    </a:lnTo>
                    <a:lnTo>
                      <a:pt x="826" y="705"/>
                    </a:lnTo>
                    <a:lnTo>
                      <a:pt x="791" y="696"/>
                    </a:lnTo>
                    <a:lnTo>
                      <a:pt x="757" y="687"/>
                    </a:lnTo>
                    <a:lnTo>
                      <a:pt x="720" y="681"/>
                    </a:lnTo>
                    <a:lnTo>
                      <a:pt x="685" y="673"/>
                    </a:lnTo>
                    <a:lnTo>
                      <a:pt x="652" y="666"/>
                    </a:lnTo>
                    <a:lnTo>
                      <a:pt x="613" y="658"/>
                    </a:lnTo>
                    <a:lnTo>
                      <a:pt x="560" y="652"/>
                    </a:lnTo>
                    <a:lnTo>
                      <a:pt x="920" y="590"/>
                    </a:lnTo>
                    <a:lnTo>
                      <a:pt x="896" y="542"/>
                    </a:lnTo>
                    <a:lnTo>
                      <a:pt x="868" y="506"/>
                    </a:lnTo>
                    <a:lnTo>
                      <a:pt x="817" y="439"/>
                    </a:lnTo>
                    <a:lnTo>
                      <a:pt x="787" y="409"/>
                    </a:lnTo>
                    <a:lnTo>
                      <a:pt x="757" y="379"/>
                    </a:lnTo>
                    <a:lnTo>
                      <a:pt x="703" y="328"/>
                    </a:lnTo>
                    <a:lnTo>
                      <a:pt x="670" y="298"/>
                    </a:lnTo>
                    <a:lnTo>
                      <a:pt x="631" y="262"/>
                    </a:lnTo>
                    <a:lnTo>
                      <a:pt x="595" y="235"/>
                    </a:lnTo>
                    <a:lnTo>
                      <a:pt x="565" y="211"/>
                    </a:lnTo>
                    <a:lnTo>
                      <a:pt x="535" y="188"/>
                    </a:lnTo>
                    <a:lnTo>
                      <a:pt x="499" y="164"/>
                    </a:lnTo>
                    <a:lnTo>
                      <a:pt x="460" y="141"/>
                    </a:lnTo>
                    <a:lnTo>
                      <a:pt x="421" y="123"/>
                    </a:lnTo>
                    <a:lnTo>
                      <a:pt x="383" y="102"/>
                    </a:lnTo>
                    <a:lnTo>
                      <a:pt x="335" y="84"/>
                    </a:lnTo>
                    <a:lnTo>
                      <a:pt x="291" y="69"/>
                    </a:lnTo>
                    <a:lnTo>
                      <a:pt x="240" y="57"/>
                    </a:lnTo>
                    <a:lnTo>
                      <a:pt x="192" y="45"/>
                    </a:lnTo>
                    <a:lnTo>
                      <a:pt x="141" y="33"/>
                    </a:lnTo>
                    <a:lnTo>
                      <a:pt x="87" y="24"/>
                    </a:lnTo>
                    <a:lnTo>
                      <a:pt x="0" y="6"/>
                    </a:lnTo>
                    <a:close/>
                  </a:path>
                </a:pathLst>
              </a:custGeom>
              <a:solidFill>
                <a:srgbClr val="99CCFF"/>
              </a:solidFill>
              <a:ln w="9525">
                <a:solidFill>
                  <a:schemeClr val="tx1"/>
                </a:solidFill>
                <a:round/>
                <a:headEnd/>
                <a:tailEnd/>
              </a:ln>
              <a:effectLst/>
            </p:spPr>
            <p:txBody>
              <a:bodyPr wrap="none" lIns="102833" tIns="51417" rIns="102833" bIns="51417">
                <a:spAutoFit/>
              </a:bodyPr>
              <a:lstStyle/>
              <a:p>
                <a:pPr>
                  <a:defRPr/>
                </a:pPr>
                <a:endParaRPr lang="en-US" dirty="0">
                  <a:effectLst>
                    <a:outerShdw blurRad="38100" dist="38100" dir="2700000" algn="tl">
                      <a:srgbClr val="000000">
                        <a:alpha val="43137"/>
                      </a:srgbClr>
                    </a:outerShdw>
                  </a:effectLst>
                </a:endParaRPr>
              </a:p>
            </p:txBody>
          </p:sp>
          <p:sp>
            <p:nvSpPr>
              <p:cNvPr id="38059" name="Text Box 7"/>
              <p:cNvSpPr txBox="1">
                <a:spLocks noChangeArrowheads="1"/>
              </p:cNvSpPr>
              <p:nvPr/>
            </p:nvSpPr>
            <p:spPr bwMode="auto">
              <a:xfrm>
                <a:off x="1563" y="3083"/>
                <a:ext cx="1245" cy="151"/>
              </a:xfrm>
              <a:prstGeom prst="rect">
                <a:avLst/>
              </a:prstGeom>
              <a:noFill/>
              <a:ln w="12700">
                <a:noFill/>
                <a:miter lim="800000"/>
                <a:headEnd/>
                <a:tailEnd/>
              </a:ln>
            </p:spPr>
            <p:txBody>
              <a:bodyPr wrap="none" lIns="102833" tIns="51417" rIns="102833" bIns="51417">
                <a:spAutoFit/>
              </a:bodyPr>
              <a:lstStyle/>
              <a:p>
                <a:pPr algn="ctr" defTabSz="1028700">
                  <a:lnSpc>
                    <a:spcPct val="90000"/>
                  </a:lnSpc>
                </a:pPr>
                <a:r>
                  <a:rPr lang="en-US" sz="1200" b="1" dirty="0">
                    <a:solidFill>
                      <a:schemeClr val="bg1"/>
                    </a:solidFill>
                  </a:rPr>
                  <a:t>PERSONNEL/ RESOURCES</a:t>
                </a:r>
              </a:p>
            </p:txBody>
          </p:sp>
        </p:grpSp>
        <p:sp>
          <p:nvSpPr>
            <p:cNvPr id="38055" name="Text Box 8"/>
            <p:cNvSpPr txBox="1">
              <a:spLocks noChangeArrowheads="1"/>
            </p:cNvSpPr>
            <p:nvPr/>
          </p:nvSpPr>
          <p:spPr bwMode="auto">
            <a:xfrm>
              <a:off x="3888" y="1516"/>
              <a:ext cx="1488" cy="427"/>
            </a:xfrm>
            <a:prstGeom prst="rect">
              <a:avLst/>
            </a:prstGeom>
            <a:noFill/>
            <a:ln w="9525">
              <a:noFill/>
              <a:miter lim="800000"/>
              <a:headEnd/>
              <a:tailEnd/>
            </a:ln>
          </p:spPr>
          <p:txBody>
            <a:bodyPr>
              <a:spAutoFit/>
            </a:bodyPr>
            <a:lstStyle/>
            <a:p>
              <a:pPr algn="ctr"/>
              <a:r>
                <a:rPr lang="en-US" dirty="0"/>
                <a:t>CONUS</a:t>
              </a:r>
            </a:p>
            <a:p>
              <a:pPr algn="ctr"/>
              <a:r>
                <a:rPr lang="en-US" dirty="0"/>
                <a:t>REPORT</a:t>
              </a:r>
              <a:endParaRPr lang="en-US" sz="2000" dirty="0"/>
            </a:p>
          </p:txBody>
        </p:sp>
        <p:sp>
          <p:nvSpPr>
            <p:cNvPr id="38056" name="Oval 9"/>
            <p:cNvSpPr>
              <a:spLocks noChangeArrowheads="1"/>
            </p:cNvSpPr>
            <p:nvPr/>
          </p:nvSpPr>
          <p:spPr bwMode="auto">
            <a:xfrm>
              <a:off x="4320" y="936"/>
              <a:ext cx="816" cy="528"/>
            </a:xfrm>
            <a:prstGeom prst="ellipse">
              <a:avLst/>
            </a:prstGeom>
            <a:solidFill>
              <a:schemeClr val="folHlink"/>
            </a:solidFill>
            <a:ln w="25400">
              <a:solidFill>
                <a:schemeClr val="tx1"/>
              </a:solidFill>
              <a:round/>
              <a:headEnd/>
              <a:tailEnd/>
            </a:ln>
          </p:spPr>
          <p:txBody>
            <a:bodyPr wrap="none" anchor="ctr"/>
            <a:lstStyle/>
            <a:p>
              <a:pPr algn="ctr"/>
              <a:r>
                <a:rPr lang="en-US" sz="2000" dirty="0">
                  <a:solidFill>
                    <a:srgbClr val="000000"/>
                  </a:solidFill>
                </a:rPr>
                <a:t>Higher HQ</a:t>
              </a:r>
              <a:endParaRPr lang="en-US" sz="2400" dirty="0">
                <a:solidFill>
                  <a:srgbClr val="000000"/>
                </a:solidFill>
              </a:endParaRPr>
            </a:p>
          </p:txBody>
        </p:sp>
        <p:sp>
          <p:nvSpPr>
            <p:cNvPr id="1188874" name="Freeform 10"/>
            <p:cNvSpPr>
              <a:spLocks/>
            </p:cNvSpPr>
            <p:nvPr/>
          </p:nvSpPr>
          <p:spPr bwMode="auto">
            <a:xfrm rot="7076679" flipH="1">
              <a:off x="4606" y="1329"/>
              <a:ext cx="1223" cy="707"/>
            </a:xfrm>
            <a:custGeom>
              <a:avLst/>
              <a:gdLst/>
              <a:ahLst/>
              <a:cxnLst>
                <a:cxn ang="0">
                  <a:pos x="90" y="0"/>
                </a:cxn>
                <a:cxn ang="0">
                  <a:pos x="189" y="0"/>
                </a:cxn>
                <a:cxn ang="0">
                  <a:pos x="291" y="6"/>
                </a:cxn>
                <a:cxn ang="0">
                  <a:pos x="386" y="21"/>
                </a:cxn>
                <a:cxn ang="0">
                  <a:pos x="496" y="45"/>
                </a:cxn>
                <a:cxn ang="0">
                  <a:pos x="601" y="78"/>
                </a:cxn>
                <a:cxn ang="0">
                  <a:pos x="712" y="123"/>
                </a:cxn>
                <a:cxn ang="0">
                  <a:pos x="811" y="170"/>
                </a:cxn>
                <a:cxn ang="0">
                  <a:pos x="905" y="217"/>
                </a:cxn>
                <a:cxn ang="0">
                  <a:pos x="1001" y="271"/>
                </a:cxn>
                <a:cxn ang="0">
                  <a:pos x="1091" y="331"/>
                </a:cxn>
                <a:cxn ang="0">
                  <a:pos x="1178" y="400"/>
                </a:cxn>
                <a:cxn ang="0">
                  <a:pos x="1249" y="469"/>
                </a:cxn>
                <a:cxn ang="0">
                  <a:pos x="1297" y="533"/>
                </a:cxn>
                <a:cxn ang="0">
                  <a:pos x="1596" y="512"/>
                </a:cxn>
                <a:cxn ang="0">
                  <a:pos x="1494" y="557"/>
                </a:cxn>
                <a:cxn ang="0">
                  <a:pos x="1423" y="593"/>
                </a:cxn>
                <a:cxn ang="0">
                  <a:pos x="1364" y="630"/>
                </a:cxn>
                <a:cxn ang="0">
                  <a:pos x="1307" y="676"/>
                </a:cxn>
                <a:cxn ang="0">
                  <a:pos x="1240" y="736"/>
                </a:cxn>
                <a:cxn ang="0">
                  <a:pos x="1178" y="796"/>
                </a:cxn>
                <a:cxn ang="0">
                  <a:pos x="1124" y="811"/>
                </a:cxn>
                <a:cxn ang="0">
                  <a:pos x="1068" y="783"/>
                </a:cxn>
                <a:cxn ang="0">
                  <a:pos x="999" y="755"/>
                </a:cxn>
                <a:cxn ang="0">
                  <a:pos x="936" y="735"/>
                </a:cxn>
                <a:cxn ang="0">
                  <a:pos x="864" y="715"/>
                </a:cxn>
                <a:cxn ang="0">
                  <a:pos x="791" y="696"/>
                </a:cxn>
                <a:cxn ang="0">
                  <a:pos x="720" y="681"/>
                </a:cxn>
                <a:cxn ang="0">
                  <a:pos x="652" y="666"/>
                </a:cxn>
                <a:cxn ang="0">
                  <a:pos x="560" y="652"/>
                </a:cxn>
                <a:cxn ang="0">
                  <a:pos x="896" y="542"/>
                </a:cxn>
                <a:cxn ang="0">
                  <a:pos x="817" y="439"/>
                </a:cxn>
                <a:cxn ang="0">
                  <a:pos x="757" y="379"/>
                </a:cxn>
                <a:cxn ang="0">
                  <a:pos x="670" y="298"/>
                </a:cxn>
                <a:cxn ang="0">
                  <a:pos x="595" y="235"/>
                </a:cxn>
                <a:cxn ang="0">
                  <a:pos x="535" y="188"/>
                </a:cxn>
                <a:cxn ang="0">
                  <a:pos x="460" y="141"/>
                </a:cxn>
                <a:cxn ang="0">
                  <a:pos x="383" y="102"/>
                </a:cxn>
                <a:cxn ang="0">
                  <a:pos x="291" y="69"/>
                </a:cxn>
                <a:cxn ang="0">
                  <a:pos x="192" y="45"/>
                </a:cxn>
                <a:cxn ang="0">
                  <a:pos x="87" y="24"/>
                </a:cxn>
              </a:cxnLst>
              <a:rect l="0" t="0" r="r" b="b"/>
              <a:pathLst>
                <a:path w="1645" h="823">
                  <a:moveTo>
                    <a:pt x="0" y="6"/>
                  </a:moveTo>
                  <a:lnTo>
                    <a:pt x="90" y="0"/>
                  </a:lnTo>
                  <a:lnTo>
                    <a:pt x="135" y="0"/>
                  </a:lnTo>
                  <a:lnTo>
                    <a:pt x="189" y="0"/>
                  </a:lnTo>
                  <a:lnTo>
                    <a:pt x="240" y="3"/>
                  </a:lnTo>
                  <a:lnTo>
                    <a:pt x="291" y="6"/>
                  </a:lnTo>
                  <a:lnTo>
                    <a:pt x="341" y="12"/>
                  </a:lnTo>
                  <a:lnTo>
                    <a:pt x="386" y="21"/>
                  </a:lnTo>
                  <a:lnTo>
                    <a:pt x="436" y="30"/>
                  </a:lnTo>
                  <a:lnTo>
                    <a:pt x="496" y="45"/>
                  </a:lnTo>
                  <a:lnTo>
                    <a:pt x="550" y="63"/>
                  </a:lnTo>
                  <a:lnTo>
                    <a:pt x="601" y="78"/>
                  </a:lnTo>
                  <a:lnTo>
                    <a:pt x="658" y="99"/>
                  </a:lnTo>
                  <a:lnTo>
                    <a:pt x="712" y="123"/>
                  </a:lnTo>
                  <a:lnTo>
                    <a:pt x="766" y="147"/>
                  </a:lnTo>
                  <a:lnTo>
                    <a:pt x="811" y="170"/>
                  </a:lnTo>
                  <a:lnTo>
                    <a:pt x="862" y="194"/>
                  </a:lnTo>
                  <a:lnTo>
                    <a:pt x="905" y="217"/>
                  </a:lnTo>
                  <a:lnTo>
                    <a:pt x="953" y="244"/>
                  </a:lnTo>
                  <a:lnTo>
                    <a:pt x="1001" y="271"/>
                  </a:lnTo>
                  <a:lnTo>
                    <a:pt x="1049" y="304"/>
                  </a:lnTo>
                  <a:lnTo>
                    <a:pt x="1091" y="331"/>
                  </a:lnTo>
                  <a:lnTo>
                    <a:pt x="1136" y="367"/>
                  </a:lnTo>
                  <a:lnTo>
                    <a:pt x="1178" y="400"/>
                  </a:lnTo>
                  <a:lnTo>
                    <a:pt x="1217" y="433"/>
                  </a:lnTo>
                  <a:lnTo>
                    <a:pt x="1249" y="469"/>
                  </a:lnTo>
                  <a:lnTo>
                    <a:pt x="1276" y="500"/>
                  </a:lnTo>
                  <a:lnTo>
                    <a:pt x="1297" y="533"/>
                  </a:lnTo>
                  <a:lnTo>
                    <a:pt x="1645" y="489"/>
                  </a:lnTo>
                  <a:lnTo>
                    <a:pt x="1596" y="512"/>
                  </a:lnTo>
                  <a:lnTo>
                    <a:pt x="1539" y="536"/>
                  </a:lnTo>
                  <a:lnTo>
                    <a:pt x="1494" y="557"/>
                  </a:lnTo>
                  <a:lnTo>
                    <a:pt x="1460" y="573"/>
                  </a:lnTo>
                  <a:lnTo>
                    <a:pt x="1423" y="593"/>
                  </a:lnTo>
                  <a:lnTo>
                    <a:pt x="1393" y="611"/>
                  </a:lnTo>
                  <a:lnTo>
                    <a:pt x="1364" y="630"/>
                  </a:lnTo>
                  <a:lnTo>
                    <a:pt x="1335" y="653"/>
                  </a:lnTo>
                  <a:lnTo>
                    <a:pt x="1307" y="676"/>
                  </a:lnTo>
                  <a:lnTo>
                    <a:pt x="1273" y="705"/>
                  </a:lnTo>
                  <a:lnTo>
                    <a:pt x="1240" y="736"/>
                  </a:lnTo>
                  <a:lnTo>
                    <a:pt x="1211" y="762"/>
                  </a:lnTo>
                  <a:lnTo>
                    <a:pt x="1178" y="796"/>
                  </a:lnTo>
                  <a:lnTo>
                    <a:pt x="1151" y="823"/>
                  </a:lnTo>
                  <a:lnTo>
                    <a:pt x="1124" y="811"/>
                  </a:lnTo>
                  <a:lnTo>
                    <a:pt x="1097" y="796"/>
                  </a:lnTo>
                  <a:lnTo>
                    <a:pt x="1068" y="783"/>
                  </a:lnTo>
                  <a:lnTo>
                    <a:pt x="1034" y="769"/>
                  </a:lnTo>
                  <a:lnTo>
                    <a:pt x="999" y="755"/>
                  </a:lnTo>
                  <a:lnTo>
                    <a:pt x="967" y="744"/>
                  </a:lnTo>
                  <a:lnTo>
                    <a:pt x="936" y="735"/>
                  </a:lnTo>
                  <a:lnTo>
                    <a:pt x="901" y="724"/>
                  </a:lnTo>
                  <a:lnTo>
                    <a:pt x="864" y="715"/>
                  </a:lnTo>
                  <a:lnTo>
                    <a:pt x="826" y="705"/>
                  </a:lnTo>
                  <a:lnTo>
                    <a:pt x="791" y="696"/>
                  </a:lnTo>
                  <a:lnTo>
                    <a:pt x="757" y="687"/>
                  </a:lnTo>
                  <a:lnTo>
                    <a:pt x="720" y="681"/>
                  </a:lnTo>
                  <a:lnTo>
                    <a:pt x="685" y="673"/>
                  </a:lnTo>
                  <a:lnTo>
                    <a:pt x="652" y="666"/>
                  </a:lnTo>
                  <a:lnTo>
                    <a:pt x="613" y="658"/>
                  </a:lnTo>
                  <a:lnTo>
                    <a:pt x="560" y="652"/>
                  </a:lnTo>
                  <a:lnTo>
                    <a:pt x="920" y="590"/>
                  </a:lnTo>
                  <a:lnTo>
                    <a:pt x="896" y="542"/>
                  </a:lnTo>
                  <a:lnTo>
                    <a:pt x="868" y="506"/>
                  </a:lnTo>
                  <a:lnTo>
                    <a:pt x="817" y="439"/>
                  </a:lnTo>
                  <a:lnTo>
                    <a:pt x="787" y="409"/>
                  </a:lnTo>
                  <a:lnTo>
                    <a:pt x="757" y="379"/>
                  </a:lnTo>
                  <a:lnTo>
                    <a:pt x="703" y="328"/>
                  </a:lnTo>
                  <a:lnTo>
                    <a:pt x="670" y="298"/>
                  </a:lnTo>
                  <a:lnTo>
                    <a:pt x="631" y="262"/>
                  </a:lnTo>
                  <a:lnTo>
                    <a:pt x="595" y="235"/>
                  </a:lnTo>
                  <a:lnTo>
                    <a:pt x="565" y="211"/>
                  </a:lnTo>
                  <a:lnTo>
                    <a:pt x="535" y="188"/>
                  </a:lnTo>
                  <a:lnTo>
                    <a:pt x="499" y="164"/>
                  </a:lnTo>
                  <a:lnTo>
                    <a:pt x="460" y="141"/>
                  </a:lnTo>
                  <a:lnTo>
                    <a:pt x="421" y="123"/>
                  </a:lnTo>
                  <a:lnTo>
                    <a:pt x="383" y="102"/>
                  </a:lnTo>
                  <a:lnTo>
                    <a:pt x="335" y="84"/>
                  </a:lnTo>
                  <a:lnTo>
                    <a:pt x="291" y="69"/>
                  </a:lnTo>
                  <a:lnTo>
                    <a:pt x="240" y="57"/>
                  </a:lnTo>
                  <a:lnTo>
                    <a:pt x="192" y="45"/>
                  </a:lnTo>
                  <a:lnTo>
                    <a:pt x="141" y="33"/>
                  </a:lnTo>
                  <a:lnTo>
                    <a:pt x="87" y="24"/>
                  </a:lnTo>
                  <a:lnTo>
                    <a:pt x="0" y="6"/>
                  </a:lnTo>
                  <a:close/>
                </a:path>
              </a:pathLst>
            </a:custGeom>
            <a:solidFill>
              <a:srgbClr val="FFFF99"/>
            </a:solidFill>
            <a:ln w="9525">
              <a:solidFill>
                <a:srgbClr val="0000FF"/>
              </a:solidFill>
              <a:round/>
              <a:headEnd/>
              <a:tailEnd/>
            </a:ln>
          </p:spPr>
          <p:txBody>
            <a:bodyPr/>
            <a:lstStyle/>
            <a:p>
              <a:pPr>
                <a:defRPr/>
              </a:pPr>
              <a:endParaRPr lang="en-US" dirty="0">
                <a:effectLst>
                  <a:outerShdw blurRad="38100" dist="38100" dir="2700000" algn="tl">
                    <a:srgbClr val="000000">
                      <a:alpha val="43137"/>
                    </a:srgbClr>
                  </a:outerShdw>
                </a:effectLst>
              </a:endParaRPr>
            </a:p>
          </p:txBody>
        </p:sp>
      </p:grpSp>
      <p:sp>
        <p:nvSpPr>
          <p:cNvPr id="37891" name="Rectangle 11"/>
          <p:cNvSpPr>
            <a:spLocks noChangeArrowheads="1"/>
          </p:cNvSpPr>
          <p:nvPr/>
        </p:nvSpPr>
        <p:spPr bwMode="auto">
          <a:xfrm>
            <a:off x="2401888" y="2911476"/>
            <a:ext cx="425000" cy="577025"/>
          </a:xfrm>
          <a:prstGeom prst="rect">
            <a:avLst/>
          </a:prstGeom>
          <a:noFill/>
          <a:ln w="25400">
            <a:noFill/>
            <a:miter lim="800000"/>
            <a:headEnd/>
            <a:tailEnd/>
          </a:ln>
        </p:spPr>
        <p:txBody>
          <a:bodyPr wrap="none" lIns="162820" tIns="79982" rIns="162820" bIns="79982">
            <a:spAutoFit/>
          </a:bodyPr>
          <a:lstStyle/>
          <a:p>
            <a:pPr defTabSz="1028700"/>
            <a:r>
              <a:rPr lang="en-US" sz="2700" dirty="0">
                <a:latin typeface="Helvetica" pitchFamily="34" charset="0"/>
              </a:rPr>
              <a:t> </a:t>
            </a:r>
          </a:p>
        </p:txBody>
      </p:sp>
      <p:sp>
        <p:nvSpPr>
          <p:cNvPr id="37892" name="Rectangle 12"/>
          <p:cNvSpPr>
            <a:spLocks noChangeArrowheads="1"/>
          </p:cNvSpPr>
          <p:nvPr/>
        </p:nvSpPr>
        <p:spPr bwMode="auto">
          <a:xfrm>
            <a:off x="2417763" y="3597276"/>
            <a:ext cx="425000" cy="577025"/>
          </a:xfrm>
          <a:prstGeom prst="rect">
            <a:avLst/>
          </a:prstGeom>
          <a:noFill/>
          <a:ln w="25400">
            <a:noFill/>
            <a:miter lim="800000"/>
            <a:headEnd/>
            <a:tailEnd/>
          </a:ln>
        </p:spPr>
        <p:txBody>
          <a:bodyPr wrap="none" lIns="162820" tIns="79982" rIns="162820" bIns="79982">
            <a:spAutoFit/>
          </a:bodyPr>
          <a:lstStyle/>
          <a:p>
            <a:pPr defTabSz="1028700"/>
            <a:r>
              <a:rPr lang="en-US" sz="2700" dirty="0">
                <a:latin typeface="Helvetica" pitchFamily="34" charset="0"/>
              </a:rPr>
              <a:t> </a:t>
            </a:r>
          </a:p>
        </p:txBody>
      </p:sp>
      <p:grpSp>
        <p:nvGrpSpPr>
          <p:cNvPr id="37893" name="Group 13"/>
          <p:cNvGrpSpPr>
            <a:grpSpLocks/>
          </p:cNvGrpSpPr>
          <p:nvPr/>
        </p:nvGrpSpPr>
        <p:grpSpPr bwMode="auto">
          <a:xfrm>
            <a:off x="2277007" y="4500563"/>
            <a:ext cx="2181567" cy="2016503"/>
            <a:chOff x="4127" y="2745"/>
            <a:chExt cx="1698" cy="1632"/>
          </a:xfrm>
        </p:grpSpPr>
        <p:sp>
          <p:nvSpPr>
            <p:cNvPr id="1188878" name="Freeform 14"/>
            <p:cNvSpPr>
              <a:spLocks/>
            </p:cNvSpPr>
            <p:nvPr/>
          </p:nvSpPr>
          <p:spPr bwMode="auto">
            <a:xfrm>
              <a:off x="4550" y="3835"/>
              <a:ext cx="256" cy="355"/>
            </a:xfrm>
            <a:custGeom>
              <a:avLst/>
              <a:gdLst/>
              <a:ahLst/>
              <a:cxnLst>
                <a:cxn ang="0">
                  <a:pos x="0" y="328"/>
                </a:cxn>
                <a:cxn ang="0">
                  <a:pos x="76" y="116"/>
                </a:cxn>
                <a:cxn ang="0">
                  <a:pos x="190" y="17"/>
                </a:cxn>
                <a:cxn ang="0">
                  <a:pos x="471" y="0"/>
                </a:cxn>
                <a:cxn ang="0">
                  <a:pos x="801" y="197"/>
                </a:cxn>
                <a:cxn ang="0">
                  <a:pos x="789" y="311"/>
                </a:cxn>
                <a:cxn ang="0">
                  <a:pos x="356" y="687"/>
                </a:cxn>
                <a:cxn ang="0">
                  <a:pos x="152" y="671"/>
                </a:cxn>
                <a:cxn ang="0">
                  <a:pos x="12" y="409"/>
                </a:cxn>
                <a:cxn ang="0">
                  <a:pos x="0" y="328"/>
                </a:cxn>
              </a:cxnLst>
              <a:rect l="0" t="0" r="r" b="b"/>
              <a:pathLst>
                <a:path w="801" h="687">
                  <a:moveTo>
                    <a:pt x="0" y="328"/>
                  </a:moveTo>
                  <a:lnTo>
                    <a:pt x="76" y="116"/>
                  </a:lnTo>
                  <a:lnTo>
                    <a:pt x="190" y="17"/>
                  </a:lnTo>
                  <a:lnTo>
                    <a:pt x="471" y="0"/>
                  </a:lnTo>
                  <a:lnTo>
                    <a:pt x="801" y="197"/>
                  </a:lnTo>
                  <a:lnTo>
                    <a:pt x="789" y="311"/>
                  </a:lnTo>
                  <a:lnTo>
                    <a:pt x="356" y="687"/>
                  </a:lnTo>
                  <a:lnTo>
                    <a:pt x="152" y="671"/>
                  </a:lnTo>
                  <a:lnTo>
                    <a:pt x="12" y="409"/>
                  </a:lnTo>
                  <a:lnTo>
                    <a:pt x="0" y="328"/>
                  </a:lnTo>
                  <a:close/>
                </a:path>
              </a:pathLst>
            </a:custGeom>
            <a:solidFill>
              <a:srgbClr val="FFC98E"/>
            </a:solidFill>
            <a:ln w="0">
              <a:solidFill>
                <a:srgbClr val="FFC98E"/>
              </a:solidFill>
              <a:prstDash val="solid"/>
              <a:round/>
              <a:headEnd/>
              <a:tailEnd/>
            </a:ln>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879" name="Freeform 15"/>
            <p:cNvSpPr>
              <a:spLocks/>
            </p:cNvSpPr>
            <p:nvPr/>
          </p:nvSpPr>
          <p:spPr bwMode="auto">
            <a:xfrm>
              <a:off x="4548" y="3888"/>
              <a:ext cx="256" cy="355"/>
            </a:xfrm>
            <a:custGeom>
              <a:avLst/>
              <a:gdLst/>
              <a:ahLst/>
              <a:cxnLst>
                <a:cxn ang="0">
                  <a:pos x="979" y="2436"/>
                </a:cxn>
                <a:cxn ang="0">
                  <a:pos x="0" y="2385"/>
                </a:cxn>
                <a:cxn ang="0">
                  <a:pos x="433" y="2336"/>
                </a:cxn>
                <a:cxn ang="0">
                  <a:pos x="127" y="2272"/>
                </a:cxn>
                <a:cxn ang="0">
                  <a:pos x="647" y="2272"/>
                </a:cxn>
                <a:cxn ang="0">
                  <a:pos x="89" y="2043"/>
                </a:cxn>
                <a:cxn ang="0">
                  <a:pos x="584" y="2092"/>
                </a:cxn>
                <a:cxn ang="0">
                  <a:pos x="203" y="1945"/>
                </a:cxn>
                <a:cxn ang="0">
                  <a:pos x="647" y="2043"/>
                </a:cxn>
                <a:cxn ang="0">
                  <a:pos x="75" y="1666"/>
                </a:cxn>
                <a:cxn ang="0">
                  <a:pos x="1182" y="2221"/>
                </a:cxn>
                <a:cxn ang="0">
                  <a:pos x="330" y="1519"/>
                </a:cxn>
                <a:cxn ang="0">
                  <a:pos x="1017" y="1945"/>
                </a:cxn>
                <a:cxn ang="0">
                  <a:pos x="686" y="1455"/>
                </a:cxn>
                <a:cxn ang="0">
                  <a:pos x="1066" y="1764"/>
                </a:cxn>
                <a:cxn ang="0">
                  <a:pos x="826" y="1095"/>
                </a:cxn>
                <a:cxn ang="0">
                  <a:pos x="1271" y="1683"/>
                </a:cxn>
                <a:cxn ang="0">
                  <a:pos x="1297" y="1258"/>
                </a:cxn>
                <a:cxn ang="0">
                  <a:pos x="1474" y="1502"/>
                </a:cxn>
                <a:cxn ang="0">
                  <a:pos x="1575" y="1274"/>
                </a:cxn>
                <a:cxn ang="0">
                  <a:pos x="1689" y="1226"/>
                </a:cxn>
                <a:cxn ang="0">
                  <a:pos x="1754" y="915"/>
                </a:cxn>
                <a:cxn ang="0">
                  <a:pos x="2008" y="736"/>
                </a:cxn>
                <a:cxn ang="0">
                  <a:pos x="2097" y="587"/>
                </a:cxn>
                <a:cxn ang="0">
                  <a:pos x="2439" y="457"/>
                </a:cxn>
                <a:cxn ang="0">
                  <a:pos x="2719" y="294"/>
                </a:cxn>
                <a:cxn ang="0">
                  <a:pos x="2935" y="294"/>
                </a:cxn>
                <a:cxn ang="0">
                  <a:pos x="3215" y="97"/>
                </a:cxn>
                <a:cxn ang="0">
                  <a:pos x="3660" y="0"/>
                </a:cxn>
                <a:cxn ang="0">
                  <a:pos x="4282" y="0"/>
                </a:cxn>
                <a:cxn ang="0">
                  <a:pos x="4156" y="294"/>
                </a:cxn>
                <a:cxn ang="0">
                  <a:pos x="2884" y="768"/>
                </a:cxn>
                <a:cxn ang="0">
                  <a:pos x="2262" y="1159"/>
                </a:cxn>
                <a:cxn ang="0">
                  <a:pos x="2020" y="1421"/>
                </a:cxn>
                <a:cxn ang="0">
                  <a:pos x="1932" y="1717"/>
                </a:cxn>
                <a:cxn ang="0">
                  <a:pos x="2363" y="1193"/>
                </a:cxn>
                <a:cxn ang="0">
                  <a:pos x="2211" y="1553"/>
                </a:cxn>
                <a:cxn ang="0">
                  <a:pos x="2808" y="1013"/>
                </a:cxn>
                <a:cxn ang="0">
                  <a:pos x="2363" y="1619"/>
                </a:cxn>
                <a:cxn ang="0">
                  <a:pos x="3164" y="996"/>
                </a:cxn>
                <a:cxn ang="0">
                  <a:pos x="2542" y="1683"/>
                </a:cxn>
                <a:cxn ang="0">
                  <a:pos x="3201" y="1357"/>
                </a:cxn>
                <a:cxn ang="0">
                  <a:pos x="2693" y="1781"/>
                </a:cxn>
                <a:cxn ang="0">
                  <a:pos x="3634" y="1502"/>
                </a:cxn>
                <a:cxn ang="0">
                  <a:pos x="2745" y="1993"/>
                </a:cxn>
                <a:cxn ang="0">
                  <a:pos x="3291" y="1976"/>
                </a:cxn>
                <a:cxn ang="0">
                  <a:pos x="2924" y="2140"/>
                </a:cxn>
                <a:cxn ang="0">
                  <a:pos x="3724" y="2125"/>
                </a:cxn>
                <a:cxn ang="0">
                  <a:pos x="2948" y="2336"/>
                </a:cxn>
                <a:cxn ang="0">
                  <a:pos x="4231" y="2385"/>
                </a:cxn>
                <a:cxn ang="0">
                  <a:pos x="2478" y="2483"/>
                </a:cxn>
                <a:cxn ang="0">
                  <a:pos x="979" y="2436"/>
                </a:cxn>
              </a:cxnLst>
              <a:rect l="0" t="0" r="r" b="b"/>
              <a:pathLst>
                <a:path w="4282" h="2483">
                  <a:moveTo>
                    <a:pt x="979" y="2436"/>
                  </a:moveTo>
                  <a:lnTo>
                    <a:pt x="0" y="2385"/>
                  </a:lnTo>
                  <a:lnTo>
                    <a:pt x="433" y="2336"/>
                  </a:lnTo>
                  <a:lnTo>
                    <a:pt x="127" y="2272"/>
                  </a:lnTo>
                  <a:lnTo>
                    <a:pt x="647" y="2272"/>
                  </a:lnTo>
                  <a:lnTo>
                    <a:pt x="89" y="2043"/>
                  </a:lnTo>
                  <a:lnTo>
                    <a:pt x="584" y="2092"/>
                  </a:lnTo>
                  <a:lnTo>
                    <a:pt x="203" y="1945"/>
                  </a:lnTo>
                  <a:lnTo>
                    <a:pt x="647" y="2043"/>
                  </a:lnTo>
                  <a:lnTo>
                    <a:pt x="75" y="1666"/>
                  </a:lnTo>
                  <a:lnTo>
                    <a:pt x="1182" y="2221"/>
                  </a:lnTo>
                  <a:lnTo>
                    <a:pt x="330" y="1519"/>
                  </a:lnTo>
                  <a:lnTo>
                    <a:pt x="1017" y="1945"/>
                  </a:lnTo>
                  <a:lnTo>
                    <a:pt x="686" y="1455"/>
                  </a:lnTo>
                  <a:lnTo>
                    <a:pt x="1066" y="1764"/>
                  </a:lnTo>
                  <a:lnTo>
                    <a:pt x="826" y="1095"/>
                  </a:lnTo>
                  <a:lnTo>
                    <a:pt x="1271" y="1683"/>
                  </a:lnTo>
                  <a:lnTo>
                    <a:pt x="1297" y="1258"/>
                  </a:lnTo>
                  <a:lnTo>
                    <a:pt x="1474" y="1502"/>
                  </a:lnTo>
                  <a:lnTo>
                    <a:pt x="1575" y="1274"/>
                  </a:lnTo>
                  <a:lnTo>
                    <a:pt x="1689" y="1226"/>
                  </a:lnTo>
                  <a:lnTo>
                    <a:pt x="1754" y="915"/>
                  </a:lnTo>
                  <a:lnTo>
                    <a:pt x="2008" y="736"/>
                  </a:lnTo>
                  <a:lnTo>
                    <a:pt x="2097" y="587"/>
                  </a:lnTo>
                  <a:lnTo>
                    <a:pt x="2439" y="457"/>
                  </a:lnTo>
                  <a:lnTo>
                    <a:pt x="2719" y="294"/>
                  </a:lnTo>
                  <a:lnTo>
                    <a:pt x="2935" y="294"/>
                  </a:lnTo>
                  <a:lnTo>
                    <a:pt x="3215" y="97"/>
                  </a:lnTo>
                  <a:lnTo>
                    <a:pt x="3660" y="0"/>
                  </a:lnTo>
                  <a:lnTo>
                    <a:pt x="4282" y="0"/>
                  </a:lnTo>
                  <a:lnTo>
                    <a:pt x="4156" y="294"/>
                  </a:lnTo>
                  <a:lnTo>
                    <a:pt x="2884" y="768"/>
                  </a:lnTo>
                  <a:lnTo>
                    <a:pt x="2262" y="1159"/>
                  </a:lnTo>
                  <a:lnTo>
                    <a:pt x="2020" y="1421"/>
                  </a:lnTo>
                  <a:lnTo>
                    <a:pt x="1932" y="1717"/>
                  </a:lnTo>
                  <a:lnTo>
                    <a:pt x="2363" y="1193"/>
                  </a:lnTo>
                  <a:lnTo>
                    <a:pt x="2211" y="1553"/>
                  </a:lnTo>
                  <a:lnTo>
                    <a:pt x="2808" y="1013"/>
                  </a:lnTo>
                  <a:lnTo>
                    <a:pt x="2363" y="1619"/>
                  </a:lnTo>
                  <a:lnTo>
                    <a:pt x="3164" y="996"/>
                  </a:lnTo>
                  <a:lnTo>
                    <a:pt x="2542" y="1683"/>
                  </a:lnTo>
                  <a:lnTo>
                    <a:pt x="3201" y="1357"/>
                  </a:lnTo>
                  <a:lnTo>
                    <a:pt x="2693" y="1781"/>
                  </a:lnTo>
                  <a:lnTo>
                    <a:pt x="3634" y="1502"/>
                  </a:lnTo>
                  <a:lnTo>
                    <a:pt x="2745" y="1993"/>
                  </a:lnTo>
                  <a:lnTo>
                    <a:pt x="3291" y="1976"/>
                  </a:lnTo>
                  <a:lnTo>
                    <a:pt x="2924" y="2140"/>
                  </a:lnTo>
                  <a:lnTo>
                    <a:pt x="3724" y="2125"/>
                  </a:lnTo>
                  <a:lnTo>
                    <a:pt x="2948" y="2336"/>
                  </a:lnTo>
                  <a:lnTo>
                    <a:pt x="4231" y="2385"/>
                  </a:lnTo>
                  <a:lnTo>
                    <a:pt x="2478" y="2483"/>
                  </a:lnTo>
                  <a:lnTo>
                    <a:pt x="979" y="2436"/>
                  </a:lnTo>
                  <a:close/>
                </a:path>
              </a:pathLst>
            </a:custGeom>
            <a:solidFill>
              <a:srgbClr val="00EAFF"/>
            </a:solidFill>
            <a:ln w="0">
              <a:solidFill>
                <a:srgbClr val="00EAFF"/>
              </a:solidFill>
              <a:prstDash val="solid"/>
              <a:round/>
              <a:headEnd/>
              <a:tailEnd/>
            </a:ln>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880" name="Freeform 16"/>
            <p:cNvSpPr>
              <a:spLocks/>
            </p:cNvSpPr>
            <p:nvPr/>
          </p:nvSpPr>
          <p:spPr bwMode="auto">
            <a:xfrm>
              <a:off x="4263" y="3457"/>
              <a:ext cx="256" cy="355"/>
            </a:xfrm>
            <a:custGeom>
              <a:avLst/>
              <a:gdLst/>
              <a:ahLst/>
              <a:cxnLst>
                <a:cxn ang="0">
                  <a:pos x="293" y="310"/>
                </a:cxn>
                <a:cxn ang="0">
                  <a:pos x="880" y="481"/>
                </a:cxn>
                <a:cxn ang="0">
                  <a:pos x="1600" y="412"/>
                </a:cxn>
                <a:cxn ang="0">
                  <a:pos x="1973" y="514"/>
                </a:cxn>
                <a:cxn ang="0">
                  <a:pos x="2532" y="653"/>
                </a:cxn>
                <a:cxn ang="0">
                  <a:pos x="2880" y="1029"/>
                </a:cxn>
                <a:cxn ang="0">
                  <a:pos x="3173" y="1167"/>
                </a:cxn>
                <a:cxn ang="0">
                  <a:pos x="3733" y="1406"/>
                </a:cxn>
                <a:cxn ang="0">
                  <a:pos x="4533" y="1338"/>
                </a:cxn>
                <a:cxn ang="0">
                  <a:pos x="4773" y="1818"/>
                </a:cxn>
                <a:cxn ang="0">
                  <a:pos x="5012" y="2091"/>
                </a:cxn>
                <a:cxn ang="0">
                  <a:pos x="5385" y="2367"/>
                </a:cxn>
                <a:cxn ang="0">
                  <a:pos x="5867" y="2332"/>
                </a:cxn>
                <a:cxn ang="0">
                  <a:pos x="6266" y="2503"/>
                </a:cxn>
                <a:cxn ang="0">
                  <a:pos x="6666" y="2436"/>
                </a:cxn>
                <a:cxn ang="0">
                  <a:pos x="7012" y="2538"/>
                </a:cxn>
                <a:cxn ang="0">
                  <a:pos x="7306" y="2744"/>
                </a:cxn>
                <a:cxn ang="0">
                  <a:pos x="7386" y="3017"/>
                </a:cxn>
                <a:cxn ang="0">
                  <a:pos x="7785" y="3086"/>
                </a:cxn>
                <a:cxn ang="0">
                  <a:pos x="8052" y="3361"/>
                </a:cxn>
                <a:cxn ang="0">
                  <a:pos x="8452" y="3600"/>
                </a:cxn>
                <a:cxn ang="0">
                  <a:pos x="8373" y="4012"/>
                </a:cxn>
                <a:cxn ang="0">
                  <a:pos x="7839" y="4562"/>
                </a:cxn>
                <a:cxn ang="0">
                  <a:pos x="8639" y="4629"/>
                </a:cxn>
                <a:cxn ang="0">
                  <a:pos x="9412" y="4183"/>
                </a:cxn>
                <a:cxn ang="0">
                  <a:pos x="9599" y="3909"/>
                </a:cxn>
                <a:cxn ang="0">
                  <a:pos x="9651" y="3567"/>
                </a:cxn>
                <a:cxn ang="0">
                  <a:pos x="9706" y="3326"/>
                </a:cxn>
                <a:cxn ang="0">
                  <a:pos x="9626" y="2880"/>
                </a:cxn>
                <a:cxn ang="0">
                  <a:pos x="9651" y="2709"/>
                </a:cxn>
                <a:cxn ang="0">
                  <a:pos x="9572" y="2332"/>
                </a:cxn>
                <a:cxn ang="0">
                  <a:pos x="9492" y="2059"/>
                </a:cxn>
                <a:cxn ang="0">
                  <a:pos x="9518" y="1853"/>
                </a:cxn>
                <a:cxn ang="0">
                  <a:pos x="9784" y="1818"/>
                </a:cxn>
                <a:cxn ang="0">
                  <a:pos x="9998" y="1544"/>
                </a:cxn>
                <a:cxn ang="0">
                  <a:pos x="10211" y="1373"/>
                </a:cxn>
                <a:cxn ang="0">
                  <a:pos x="10745" y="1441"/>
                </a:cxn>
                <a:cxn ang="0">
                  <a:pos x="10985" y="1373"/>
                </a:cxn>
                <a:cxn ang="0">
                  <a:pos x="11598" y="1406"/>
                </a:cxn>
                <a:cxn ang="0">
                  <a:pos x="12238" y="1270"/>
                </a:cxn>
                <a:cxn ang="0">
                  <a:pos x="12745" y="1029"/>
                </a:cxn>
                <a:cxn ang="0">
                  <a:pos x="13199" y="721"/>
                </a:cxn>
                <a:cxn ang="0">
                  <a:pos x="13412" y="550"/>
                </a:cxn>
                <a:cxn ang="0">
                  <a:pos x="13570" y="206"/>
                </a:cxn>
                <a:cxn ang="0">
                  <a:pos x="13703" y="0"/>
                </a:cxn>
              </a:cxnLst>
              <a:rect l="0" t="0" r="r" b="b"/>
              <a:pathLst>
                <a:path w="13703" h="4766">
                  <a:moveTo>
                    <a:pt x="0" y="0"/>
                  </a:moveTo>
                  <a:lnTo>
                    <a:pt x="293" y="310"/>
                  </a:lnTo>
                  <a:lnTo>
                    <a:pt x="587" y="377"/>
                  </a:lnTo>
                  <a:lnTo>
                    <a:pt x="880" y="481"/>
                  </a:lnTo>
                  <a:lnTo>
                    <a:pt x="1174" y="514"/>
                  </a:lnTo>
                  <a:lnTo>
                    <a:pt x="1600" y="412"/>
                  </a:lnTo>
                  <a:lnTo>
                    <a:pt x="1866" y="310"/>
                  </a:lnTo>
                  <a:lnTo>
                    <a:pt x="1973" y="514"/>
                  </a:lnTo>
                  <a:lnTo>
                    <a:pt x="2214" y="653"/>
                  </a:lnTo>
                  <a:lnTo>
                    <a:pt x="2532" y="653"/>
                  </a:lnTo>
                  <a:lnTo>
                    <a:pt x="2640" y="892"/>
                  </a:lnTo>
                  <a:lnTo>
                    <a:pt x="2880" y="1029"/>
                  </a:lnTo>
                  <a:lnTo>
                    <a:pt x="3093" y="1029"/>
                  </a:lnTo>
                  <a:lnTo>
                    <a:pt x="3173" y="1167"/>
                  </a:lnTo>
                  <a:lnTo>
                    <a:pt x="3386" y="1338"/>
                  </a:lnTo>
                  <a:lnTo>
                    <a:pt x="3733" y="1406"/>
                  </a:lnTo>
                  <a:lnTo>
                    <a:pt x="4107" y="1406"/>
                  </a:lnTo>
                  <a:lnTo>
                    <a:pt x="4533" y="1338"/>
                  </a:lnTo>
                  <a:lnTo>
                    <a:pt x="4612" y="1680"/>
                  </a:lnTo>
                  <a:lnTo>
                    <a:pt x="4773" y="1818"/>
                  </a:lnTo>
                  <a:lnTo>
                    <a:pt x="4960" y="1920"/>
                  </a:lnTo>
                  <a:lnTo>
                    <a:pt x="5012" y="2091"/>
                  </a:lnTo>
                  <a:lnTo>
                    <a:pt x="5119" y="2297"/>
                  </a:lnTo>
                  <a:lnTo>
                    <a:pt x="5385" y="2367"/>
                  </a:lnTo>
                  <a:lnTo>
                    <a:pt x="5653" y="2400"/>
                  </a:lnTo>
                  <a:lnTo>
                    <a:pt x="5867" y="2332"/>
                  </a:lnTo>
                  <a:lnTo>
                    <a:pt x="5946" y="2469"/>
                  </a:lnTo>
                  <a:lnTo>
                    <a:pt x="6266" y="2503"/>
                  </a:lnTo>
                  <a:lnTo>
                    <a:pt x="6560" y="2436"/>
                  </a:lnTo>
                  <a:lnTo>
                    <a:pt x="6666" y="2436"/>
                  </a:lnTo>
                  <a:lnTo>
                    <a:pt x="6826" y="2538"/>
                  </a:lnTo>
                  <a:lnTo>
                    <a:pt x="7012" y="2538"/>
                  </a:lnTo>
                  <a:lnTo>
                    <a:pt x="7120" y="2674"/>
                  </a:lnTo>
                  <a:lnTo>
                    <a:pt x="7306" y="2744"/>
                  </a:lnTo>
                  <a:lnTo>
                    <a:pt x="7253" y="2880"/>
                  </a:lnTo>
                  <a:lnTo>
                    <a:pt x="7386" y="3017"/>
                  </a:lnTo>
                  <a:lnTo>
                    <a:pt x="7599" y="3052"/>
                  </a:lnTo>
                  <a:lnTo>
                    <a:pt x="7785" y="3086"/>
                  </a:lnTo>
                  <a:lnTo>
                    <a:pt x="7839" y="3258"/>
                  </a:lnTo>
                  <a:lnTo>
                    <a:pt x="8052" y="3361"/>
                  </a:lnTo>
                  <a:lnTo>
                    <a:pt x="8293" y="3394"/>
                  </a:lnTo>
                  <a:lnTo>
                    <a:pt x="8452" y="3600"/>
                  </a:lnTo>
                  <a:lnTo>
                    <a:pt x="8373" y="3806"/>
                  </a:lnTo>
                  <a:lnTo>
                    <a:pt x="8373" y="4012"/>
                  </a:lnTo>
                  <a:lnTo>
                    <a:pt x="8293" y="4252"/>
                  </a:lnTo>
                  <a:lnTo>
                    <a:pt x="7839" y="4562"/>
                  </a:lnTo>
                  <a:lnTo>
                    <a:pt x="8026" y="4766"/>
                  </a:lnTo>
                  <a:lnTo>
                    <a:pt x="8639" y="4629"/>
                  </a:lnTo>
                  <a:lnTo>
                    <a:pt x="9199" y="4285"/>
                  </a:lnTo>
                  <a:lnTo>
                    <a:pt x="9412" y="4183"/>
                  </a:lnTo>
                  <a:lnTo>
                    <a:pt x="9466" y="4012"/>
                  </a:lnTo>
                  <a:lnTo>
                    <a:pt x="9599" y="3909"/>
                  </a:lnTo>
                  <a:lnTo>
                    <a:pt x="9651" y="3771"/>
                  </a:lnTo>
                  <a:lnTo>
                    <a:pt x="9651" y="3567"/>
                  </a:lnTo>
                  <a:lnTo>
                    <a:pt x="9572" y="3464"/>
                  </a:lnTo>
                  <a:lnTo>
                    <a:pt x="9706" y="3326"/>
                  </a:lnTo>
                  <a:lnTo>
                    <a:pt x="9706" y="3052"/>
                  </a:lnTo>
                  <a:lnTo>
                    <a:pt x="9626" y="2880"/>
                  </a:lnTo>
                  <a:lnTo>
                    <a:pt x="9518" y="2778"/>
                  </a:lnTo>
                  <a:lnTo>
                    <a:pt x="9651" y="2709"/>
                  </a:lnTo>
                  <a:lnTo>
                    <a:pt x="9679" y="2503"/>
                  </a:lnTo>
                  <a:lnTo>
                    <a:pt x="9572" y="2332"/>
                  </a:lnTo>
                  <a:lnTo>
                    <a:pt x="9599" y="2195"/>
                  </a:lnTo>
                  <a:lnTo>
                    <a:pt x="9492" y="2059"/>
                  </a:lnTo>
                  <a:lnTo>
                    <a:pt x="9546" y="1920"/>
                  </a:lnTo>
                  <a:lnTo>
                    <a:pt x="9518" y="1853"/>
                  </a:lnTo>
                  <a:lnTo>
                    <a:pt x="9626" y="1783"/>
                  </a:lnTo>
                  <a:lnTo>
                    <a:pt x="9784" y="1818"/>
                  </a:lnTo>
                  <a:lnTo>
                    <a:pt x="9892" y="1749"/>
                  </a:lnTo>
                  <a:lnTo>
                    <a:pt x="9998" y="1544"/>
                  </a:lnTo>
                  <a:lnTo>
                    <a:pt x="9945" y="1406"/>
                  </a:lnTo>
                  <a:lnTo>
                    <a:pt x="10211" y="1373"/>
                  </a:lnTo>
                  <a:lnTo>
                    <a:pt x="10424" y="1474"/>
                  </a:lnTo>
                  <a:lnTo>
                    <a:pt x="10745" y="1441"/>
                  </a:lnTo>
                  <a:lnTo>
                    <a:pt x="10905" y="1406"/>
                  </a:lnTo>
                  <a:lnTo>
                    <a:pt x="10985" y="1373"/>
                  </a:lnTo>
                  <a:lnTo>
                    <a:pt x="11251" y="1373"/>
                  </a:lnTo>
                  <a:lnTo>
                    <a:pt x="11598" y="1406"/>
                  </a:lnTo>
                  <a:lnTo>
                    <a:pt x="11998" y="1373"/>
                  </a:lnTo>
                  <a:lnTo>
                    <a:pt x="12238" y="1270"/>
                  </a:lnTo>
                  <a:lnTo>
                    <a:pt x="12451" y="1097"/>
                  </a:lnTo>
                  <a:lnTo>
                    <a:pt x="12745" y="1029"/>
                  </a:lnTo>
                  <a:lnTo>
                    <a:pt x="13066" y="858"/>
                  </a:lnTo>
                  <a:lnTo>
                    <a:pt x="13199" y="721"/>
                  </a:lnTo>
                  <a:lnTo>
                    <a:pt x="13224" y="618"/>
                  </a:lnTo>
                  <a:lnTo>
                    <a:pt x="13412" y="550"/>
                  </a:lnTo>
                  <a:lnTo>
                    <a:pt x="13545" y="344"/>
                  </a:lnTo>
                  <a:lnTo>
                    <a:pt x="13570" y="206"/>
                  </a:lnTo>
                  <a:lnTo>
                    <a:pt x="13703" y="35"/>
                  </a:lnTo>
                  <a:lnTo>
                    <a:pt x="13703" y="0"/>
                  </a:lnTo>
                  <a:lnTo>
                    <a:pt x="0" y="0"/>
                  </a:lnTo>
                  <a:close/>
                </a:path>
              </a:pathLst>
            </a:custGeom>
            <a:solidFill>
              <a:srgbClr val="00EAFF"/>
            </a:solidFill>
            <a:ln w="0">
              <a:solidFill>
                <a:srgbClr val="00EAFF"/>
              </a:solidFill>
              <a:prstDash val="solid"/>
              <a:round/>
              <a:headEnd/>
              <a:tailEnd/>
            </a:ln>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881" name="Freeform 17"/>
            <p:cNvSpPr>
              <a:spLocks/>
            </p:cNvSpPr>
            <p:nvPr/>
          </p:nvSpPr>
          <p:spPr bwMode="auto">
            <a:xfrm>
              <a:off x="4543" y="3806"/>
              <a:ext cx="256" cy="355"/>
            </a:xfrm>
            <a:custGeom>
              <a:avLst/>
              <a:gdLst/>
              <a:ahLst/>
              <a:cxnLst>
                <a:cxn ang="0">
                  <a:pos x="127" y="507"/>
                </a:cxn>
                <a:cxn ang="0">
                  <a:pos x="0" y="343"/>
                </a:cxn>
                <a:cxn ang="0">
                  <a:pos x="14" y="164"/>
                </a:cxn>
                <a:cxn ang="0">
                  <a:pos x="64" y="115"/>
                </a:cxn>
                <a:cxn ang="0">
                  <a:pos x="52" y="0"/>
                </a:cxn>
                <a:cxn ang="0">
                  <a:pos x="115" y="17"/>
                </a:cxn>
                <a:cxn ang="0">
                  <a:pos x="166" y="115"/>
                </a:cxn>
                <a:cxn ang="0">
                  <a:pos x="318" y="115"/>
                </a:cxn>
                <a:cxn ang="0">
                  <a:pos x="382" y="212"/>
                </a:cxn>
                <a:cxn ang="0">
                  <a:pos x="395" y="294"/>
                </a:cxn>
                <a:cxn ang="0">
                  <a:pos x="217" y="360"/>
                </a:cxn>
                <a:cxn ang="0">
                  <a:pos x="166" y="457"/>
                </a:cxn>
                <a:cxn ang="0">
                  <a:pos x="127" y="507"/>
                </a:cxn>
              </a:cxnLst>
              <a:rect l="0" t="0" r="r" b="b"/>
              <a:pathLst>
                <a:path w="395" h="507">
                  <a:moveTo>
                    <a:pt x="127" y="507"/>
                  </a:moveTo>
                  <a:lnTo>
                    <a:pt x="0" y="343"/>
                  </a:lnTo>
                  <a:lnTo>
                    <a:pt x="14" y="164"/>
                  </a:lnTo>
                  <a:lnTo>
                    <a:pt x="64" y="115"/>
                  </a:lnTo>
                  <a:lnTo>
                    <a:pt x="52" y="0"/>
                  </a:lnTo>
                  <a:lnTo>
                    <a:pt x="115" y="17"/>
                  </a:lnTo>
                  <a:lnTo>
                    <a:pt x="166" y="115"/>
                  </a:lnTo>
                  <a:lnTo>
                    <a:pt x="318" y="115"/>
                  </a:lnTo>
                  <a:lnTo>
                    <a:pt x="382" y="212"/>
                  </a:lnTo>
                  <a:lnTo>
                    <a:pt x="395" y="294"/>
                  </a:lnTo>
                  <a:lnTo>
                    <a:pt x="217" y="360"/>
                  </a:lnTo>
                  <a:lnTo>
                    <a:pt x="166" y="457"/>
                  </a:lnTo>
                  <a:lnTo>
                    <a:pt x="127" y="507"/>
                  </a:lnTo>
                  <a:close/>
                </a:path>
              </a:pathLst>
            </a:custGeom>
            <a:solidFill>
              <a:srgbClr val="70230C"/>
            </a:solidFill>
            <a:ln w="0">
              <a:solidFill>
                <a:srgbClr val="70230C"/>
              </a:solidFill>
              <a:prstDash val="solid"/>
              <a:round/>
              <a:headEnd/>
              <a:tailEnd/>
            </a:ln>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882" name="Freeform 18"/>
            <p:cNvSpPr>
              <a:spLocks/>
            </p:cNvSpPr>
            <p:nvPr/>
          </p:nvSpPr>
          <p:spPr bwMode="auto">
            <a:xfrm>
              <a:off x="4426" y="3879"/>
              <a:ext cx="256" cy="355"/>
            </a:xfrm>
            <a:custGeom>
              <a:avLst/>
              <a:gdLst/>
              <a:ahLst/>
              <a:cxnLst>
                <a:cxn ang="0">
                  <a:pos x="444" y="0"/>
                </a:cxn>
                <a:cxn ang="0">
                  <a:pos x="547" y="311"/>
                </a:cxn>
                <a:cxn ang="0">
                  <a:pos x="801" y="621"/>
                </a:cxn>
                <a:cxn ang="0">
                  <a:pos x="484" y="915"/>
                </a:cxn>
                <a:cxn ang="0">
                  <a:pos x="165" y="638"/>
                </a:cxn>
                <a:cxn ang="0">
                  <a:pos x="0" y="376"/>
                </a:cxn>
                <a:cxn ang="0">
                  <a:pos x="444" y="0"/>
                </a:cxn>
              </a:cxnLst>
              <a:rect l="0" t="0" r="r" b="b"/>
              <a:pathLst>
                <a:path w="801" h="915">
                  <a:moveTo>
                    <a:pt x="444" y="0"/>
                  </a:moveTo>
                  <a:lnTo>
                    <a:pt x="547" y="311"/>
                  </a:lnTo>
                  <a:lnTo>
                    <a:pt x="801" y="621"/>
                  </a:lnTo>
                  <a:lnTo>
                    <a:pt x="484" y="915"/>
                  </a:lnTo>
                  <a:lnTo>
                    <a:pt x="165" y="638"/>
                  </a:lnTo>
                  <a:lnTo>
                    <a:pt x="0" y="376"/>
                  </a:lnTo>
                  <a:lnTo>
                    <a:pt x="444" y="0"/>
                  </a:lnTo>
                  <a:close/>
                </a:path>
              </a:pathLst>
            </a:custGeom>
            <a:solidFill>
              <a:srgbClr val="FF0000"/>
            </a:solidFill>
            <a:ln w="0">
              <a:solidFill>
                <a:srgbClr val="FF0000"/>
              </a:solidFill>
              <a:prstDash val="solid"/>
              <a:round/>
              <a:headEnd/>
              <a:tailEnd/>
            </a:ln>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883" name="Freeform 19"/>
            <p:cNvSpPr>
              <a:spLocks/>
            </p:cNvSpPr>
            <p:nvPr/>
          </p:nvSpPr>
          <p:spPr bwMode="auto">
            <a:xfrm>
              <a:off x="4691" y="3757"/>
              <a:ext cx="256" cy="355"/>
            </a:xfrm>
            <a:custGeom>
              <a:avLst/>
              <a:gdLst/>
              <a:ahLst/>
              <a:cxnLst>
                <a:cxn ang="0">
                  <a:pos x="332" y="0"/>
                </a:cxn>
                <a:cxn ang="0">
                  <a:pos x="0" y="244"/>
                </a:cxn>
                <a:cxn ang="0">
                  <a:pos x="64" y="458"/>
                </a:cxn>
                <a:cxn ang="0">
                  <a:pos x="13" y="653"/>
                </a:cxn>
                <a:cxn ang="0">
                  <a:pos x="369" y="638"/>
                </a:cxn>
                <a:cxn ang="0">
                  <a:pos x="343" y="230"/>
                </a:cxn>
                <a:cxn ang="0">
                  <a:pos x="332" y="0"/>
                </a:cxn>
              </a:cxnLst>
              <a:rect l="0" t="0" r="r" b="b"/>
              <a:pathLst>
                <a:path w="369" h="653">
                  <a:moveTo>
                    <a:pt x="332" y="0"/>
                  </a:moveTo>
                  <a:lnTo>
                    <a:pt x="0" y="244"/>
                  </a:lnTo>
                  <a:lnTo>
                    <a:pt x="64" y="458"/>
                  </a:lnTo>
                  <a:lnTo>
                    <a:pt x="13" y="653"/>
                  </a:lnTo>
                  <a:lnTo>
                    <a:pt x="369" y="638"/>
                  </a:lnTo>
                  <a:lnTo>
                    <a:pt x="343" y="230"/>
                  </a:lnTo>
                  <a:lnTo>
                    <a:pt x="332" y="0"/>
                  </a:lnTo>
                  <a:close/>
                </a:path>
              </a:pathLst>
            </a:custGeom>
            <a:solidFill>
              <a:srgbClr val="FFC98E"/>
            </a:solidFill>
            <a:ln w="0">
              <a:solidFill>
                <a:srgbClr val="FFC98E"/>
              </a:solidFill>
              <a:prstDash val="solid"/>
              <a:round/>
              <a:headEnd/>
              <a:tailEnd/>
            </a:ln>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884" name="Freeform 20"/>
            <p:cNvSpPr>
              <a:spLocks/>
            </p:cNvSpPr>
            <p:nvPr/>
          </p:nvSpPr>
          <p:spPr bwMode="auto">
            <a:xfrm>
              <a:off x="4599" y="4016"/>
              <a:ext cx="256" cy="355"/>
            </a:xfrm>
            <a:custGeom>
              <a:avLst/>
              <a:gdLst/>
              <a:ahLst/>
              <a:cxnLst>
                <a:cxn ang="0">
                  <a:pos x="0" y="360"/>
                </a:cxn>
                <a:cxn ang="0">
                  <a:pos x="304" y="181"/>
                </a:cxn>
                <a:cxn ang="0">
                  <a:pos x="443" y="0"/>
                </a:cxn>
                <a:cxn ang="0">
                  <a:pos x="546" y="115"/>
                </a:cxn>
                <a:cxn ang="0">
                  <a:pos x="863" y="198"/>
                </a:cxn>
                <a:cxn ang="0">
                  <a:pos x="584" y="377"/>
                </a:cxn>
                <a:cxn ang="0">
                  <a:pos x="139" y="606"/>
                </a:cxn>
                <a:cxn ang="0">
                  <a:pos x="0" y="360"/>
                </a:cxn>
              </a:cxnLst>
              <a:rect l="0" t="0" r="r" b="b"/>
              <a:pathLst>
                <a:path w="863" h="606">
                  <a:moveTo>
                    <a:pt x="0" y="360"/>
                  </a:moveTo>
                  <a:lnTo>
                    <a:pt x="304" y="181"/>
                  </a:lnTo>
                  <a:lnTo>
                    <a:pt x="443" y="0"/>
                  </a:lnTo>
                  <a:lnTo>
                    <a:pt x="546" y="115"/>
                  </a:lnTo>
                  <a:lnTo>
                    <a:pt x="863" y="198"/>
                  </a:lnTo>
                  <a:lnTo>
                    <a:pt x="584" y="377"/>
                  </a:lnTo>
                  <a:lnTo>
                    <a:pt x="139" y="606"/>
                  </a:lnTo>
                  <a:lnTo>
                    <a:pt x="0" y="360"/>
                  </a:lnTo>
                  <a:close/>
                </a:path>
              </a:pathLst>
            </a:custGeom>
            <a:solidFill>
              <a:srgbClr val="FFEA00"/>
            </a:solidFill>
            <a:ln w="0">
              <a:solidFill>
                <a:srgbClr val="FFEA00"/>
              </a:solidFill>
              <a:prstDash val="solid"/>
              <a:round/>
              <a:headEnd/>
              <a:tailEnd/>
            </a:ln>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885" name="Freeform 21"/>
            <p:cNvSpPr>
              <a:spLocks/>
            </p:cNvSpPr>
            <p:nvPr/>
          </p:nvSpPr>
          <p:spPr bwMode="auto">
            <a:xfrm>
              <a:off x="4920" y="3978"/>
              <a:ext cx="256" cy="355"/>
            </a:xfrm>
            <a:custGeom>
              <a:avLst/>
              <a:gdLst/>
              <a:ahLst/>
              <a:cxnLst>
                <a:cxn ang="0">
                  <a:pos x="90" y="163"/>
                </a:cxn>
                <a:cxn ang="0">
                  <a:pos x="726" y="0"/>
                </a:cxn>
                <a:cxn ang="0">
                  <a:pos x="547" y="262"/>
                </a:cxn>
                <a:cxn ang="0">
                  <a:pos x="534" y="491"/>
                </a:cxn>
                <a:cxn ang="0">
                  <a:pos x="483" y="623"/>
                </a:cxn>
                <a:cxn ang="0">
                  <a:pos x="0" y="589"/>
                </a:cxn>
                <a:cxn ang="0">
                  <a:pos x="128" y="327"/>
                </a:cxn>
                <a:cxn ang="0">
                  <a:pos x="90" y="163"/>
                </a:cxn>
              </a:cxnLst>
              <a:rect l="0" t="0" r="r" b="b"/>
              <a:pathLst>
                <a:path w="726" h="623">
                  <a:moveTo>
                    <a:pt x="90" y="163"/>
                  </a:moveTo>
                  <a:lnTo>
                    <a:pt x="726" y="0"/>
                  </a:lnTo>
                  <a:lnTo>
                    <a:pt x="547" y="262"/>
                  </a:lnTo>
                  <a:lnTo>
                    <a:pt x="534" y="491"/>
                  </a:lnTo>
                  <a:lnTo>
                    <a:pt x="483" y="623"/>
                  </a:lnTo>
                  <a:lnTo>
                    <a:pt x="0" y="589"/>
                  </a:lnTo>
                  <a:lnTo>
                    <a:pt x="128" y="327"/>
                  </a:lnTo>
                  <a:lnTo>
                    <a:pt x="90" y="163"/>
                  </a:lnTo>
                  <a:close/>
                </a:path>
              </a:pathLst>
            </a:custGeom>
            <a:solidFill>
              <a:srgbClr val="0CC10C"/>
            </a:solidFill>
            <a:ln w="0">
              <a:solidFill>
                <a:srgbClr val="0CC10C"/>
              </a:solidFill>
              <a:prstDash val="solid"/>
              <a:round/>
              <a:headEnd/>
              <a:tailEnd/>
            </a:ln>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886" name="Freeform 22"/>
            <p:cNvSpPr>
              <a:spLocks/>
            </p:cNvSpPr>
            <p:nvPr/>
          </p:nvSpPr>
          <p:spPr bwMode="auto">
            <a:xfrm>
              <a:off x="4544" y="3804"/>
              <a:ext cx="256" cy="355"/>
            </a:xfrm>
            <a:custGeom>
              <a:avLst/>
              <a:gdLst/>
              <a:ahLst/>
              <a:cxnLst>
                <a:cxn ang="0">
                  <a:pos x="0" y="401"/>
                </a:cxn>
                <a:cxn ang="0">
                  <a:pos x="0" y="293"/>
                </a:cxn>
                <a:cxn ang="0">
                  <a:pos x="0" y="187"/>
                </a:cxn>
                <a:cxn ang="0">
                  <a:pos x="28" y="150"/>
                </a:cxn>
                <a:cxn ang="0">
                  <a:pos x="28" y="75"/>
                </a:cxn>
                <a:cxn ang="0">
                  <a:pos x="52" y="0"/>
                </a:cxn>
                <a:cxn ang="0">
                  <a:pos x="86" y="0"/>
                </a:cxn>
                <a:cxn ang="0">
                  <a:pos x="143" y="75"/>
                </a:cxn>
                <a:cxn ang="0">
                  <a:pos x="143" y="112"/>
                </a:cxn>
                <a:cxn ang="0">
                  <a:pos x="279" y="112"/>
                </a:cxn>
                <a:cxn ang="0">
                  <a:pos x="351" y="179"/>
                </a:cxn>
                <a:cxn ang="0">
                  <a:pos x="384" y="303"/>
                </a:cxn>
                <a:cxn ang="0">
                  <a:pos x="391" y="380"/>
                </a:cxn>
                <a:cxn ang="0">
                  <a:pos x="255" y="406"/>
                </a:cxn>
                <a:cxn ang="0">
                  <a:pos x="143" y="547"/>
                </a:cxn>
                <a:cxn ang="0">
                  <a:pos x="127" y="425"/>
                </a:cxn>
                <a:cxn ang="0">
                  <a:pos x="140" y="340"/>
                </a:cxn>
                <a:cxn ang="0">
                  <a:pos x="189" y="244"/>
                </a:cxn>
                <a:cxn ang="0">
                  <a:pos x="255" y="244"/>
                </a:cxn>
                <a:cxn ang="0">
                  <a:pos x="339" y="257"/>
                </a:cxn>
                <a:cxn ang="0">
                  <a:pos x="284" y="150"/>
                </a:cxn>
                <a:cxn ang="0">
                  <a:pos x="210" y="141"/>
                </a:cxn>
                <a:cxn ang="0">
                  <a:pos x="127" y="141"/>
                </a:cxn>
                <a:cxn ang="0">
                  <a:pos x="110" y="75"/>
                </a:cxn>
                <a:cxn ang="0">
                  <a:pos x="65" y="59"/>
                </a:cxn>
                <a:cxn ang="0">
                  <a:pos x="65" y="167"/>
                </a:cxn>
                <a:cxn ang="0">
                  <a:pos x="24" y="195"/>
                </a:cxn>
                <a:cxn ang="0">
                  <a:pos x="0" y="401"/>
                </a:cxn>
              </a:cxnLst>
              <a:rect l="0" t="0" r="r" b="b"/>
              <a:pathLst>
                <a:path w="391" h="547">
                  <a:moveTo>
                    <a:pt x="0" y="401"/>
                  </a:moveTo>
                  <a:lnTo>
                    <a:pt x="0" y="293"/>
                  </a:lnTo>
                  <a:lnTo>
                    <a:pt x="0" y="187"/>
                  </a:lnTo>
                  <a:lnTo>
                    <a:pt x="28" y="150"/>
                  </a:lnTo>
                  <a:lnTo>
                    <a:pt x="28" y="75"/>
                  </a:lnTo>
                  <a:lnTo>
                    <a:pt x="52" y="0"/>
                  </a:lnTo>
                  <a:lnTo>
                    <a:pt x="86" y="0"/>
                  </a:lnTo>
                  <a:lnTo>
                    <a:pt x="143" y="75"/>
                  </a:lnTo>
                  <a:lnTo>
                    <a:pt x="143" y="112"/>
                  </a:lnTo>
                  <a:lnTo>
                    <a:pt x="279" y="112"/>
                  </a:lnTo>
                  <a:lnTo>
                    <a:pt x="351" y="179"/>
                  </a:lnTo>
                  <a:lnTo>
                    <a:pt x="384" y="303"/>
                  </a:lnTo>
                  <a:lnTo>
                    <a:pt x="391" y="380"/>
                  </a:lnTo>
                  <a:lnTo>
                    <a:pt x="255" y="406"/>
                  </a:lnTo>
                  <a:lnTo>
                    <a:pt x="143" y="547"/>
                  </a:lnTo>
                  <a:lnTo>
                    <a:pt x="127" y="425"/>
                  </a:lnTo>
                  <a:lnTo>
                    <a:pt x="140" y="340"/>
                  </a:lnTo>
                  <a:lnTo>
                    <a:pt x="189" y="244"/>
                  </a:lnTo>
                  <a:lnTo>
                    <a:pt x="255" y="244"/>
                  </a:lnTo>
                  <a:lnTo>
                    <a:pt x="339" y="257"/>
                  </a:lnTo>
                  <a:lnTo>
                    <a:pt x="284" y="150"/>
                  </a:lnTo>
                  <a:lnTo>
                    <a:pt x="210" y="141"/>
                  </a:lnTo>
                  <a:lnTo>
                    <a:pt x="127" y="141"/>
                  </a:lnTo>
                  <a:lnTo>
                    <a:pt x="110" y="75"/>
                  </a:lnTo>
                  <a:lnTo>
                    <a:pt x="65" y="59"/>
                  </a:lnTo>
                  <a:lnTo>
                    <a:pt x="65" y="167"/>
                  </a:lnTo>
                  <a:lnTo>
                    <a:pt x="24" y="195"/>
                  </a:lnTo>
                  <a:lnTo>
                    <a:pt x="0" y="401"/>
                  </a:lnTo>
                  <a:close/>
                </a:path>
              </a:pathLst>
            </a:custGeom>
            <a:solidFill>
              <a:srgbClr val="000000"/>
            </a:solidFill>
            <a:ln w="0">
              <a:solidFill>
                <a:srgbClr val="000000"/>
              </a:solidFill>
              <a:prstDash val="solid"/>
              <a:round/>
              <a:headEnd/>
              <a:tailEnd/>
            </a:ln>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887" name="Freeform 23"/>
            <p:cNvSpPr>
              <a:spLocks/>
            </p:cNvSpPr>
            <p:nvPr/>
          </p:nvSpPr>
          <p:spPr bwMode="auto">
            <a:xfrm>
              <a:off x="4528" y="3860"/>
              <a:ext cx="256" cy="355"/>
            </a:xfrm>
            <a:custGeom>
              <a:avLst/>
              <a:gdLst/>
              <a:ahLst/>
              <a:cxnLst>
                <a:cxn ang="0">
                  <a:pos x="261" y="0"/>
                </a:cxn>
                <a:cxn ang="0">
                  <a:pos x="175" y="181"/>
                </a:cxn>
                <a:cxn ang="0">
                  <a:pos x="115" y="325"/>
                </a:cxn>
                <a:cxn ang="0">
                  <a:pos x="132" y="628"/>
                </a:cxn>
                <a:cxn ang="0">
                  <a:pos x="0" y="726"/>
                </a:cxn>
                <a:cxn ang="0">
                  <a:pos x="125" y="693"/>
                </a:cxn>
                <a:cxn ang="0">
                  <a:pos x="95" y="777"/>
                </a:cxn>
                <a:cxn ang="0">
                  <a:pos x="186" y="693"/>
                </a:cxn>
                <a:cxn ang="0">
                  <a:pos x="178" y="777"/>
                </a:cxn>
                <a:cxn ang="0">
                  <a:pos x="240" y="676"/>
                </a:cxn>
                <a:cxn ang="0">
                  <a:pos x="356" y="707"/>
                </a:cxn>
                <a:cxn ang="0">
                  <a:pos x="285" y="618"/>
                </a:cxn>
                <a:cxn ang="0">
                  <a:pos x="347" y="569"/>
                </a:cxn>
                <a:cxn ang="0">
                  <a:pos x="335" y="504"/>
                </a:cxn>
                <a:cxn ang="0">
                  <a:pos x="302" y="384"/>
                </a:cxn>
                <a:cxn ang="0">
                  <a:pos x="282" y="313"/>
                </a:cxn>
                <a:cxn ang="0">
                  <a:pos x="285" y="251"/>
                </a:cxn>
                <a:cxn ang="0">
                  <a:pos x="373" y="432"/>
                </a:cxn>
                <a:cxn ang="0">
                  <a:pos x="406" y="652"/>
                </a:cxn>
                <a:cxn ang="0">
                  <a:pos x="600" y="544"/>
                </a:cxn>
                <a:cxn ang="0">
                  <a:pos x="488" y="325"/>
                </a:cxn>
                <a:cxn ang="0">
                  <a:pos x="430" y="181"/>
                </a:cxn>
                <a:cxn ang="0">
                  <a:pos x="261" y="0"/>
                </a:cxn>
              </a:cxnLst>
              <a:rect l="0" t="0" r="r" b="b"/>
              <a:pathLst>
                <a:path w="600" h="777">
                  <a:moveTo>
                    <a:pt x="261" y="0"/>
                  </a:moveTo>
                  <a:lnTo>
                    <a:pt x="175" y="181"/>
                  </a:lnTo>
                  <a:lnTo>
                    <a:pt x="115" y="325"/>
                  </a:lnTo>
                  <a:lnTo>
                    <a:pt x="132" y="628"/>
                  </a:lnTo>
                  <a:lnTo>
                    <a:pt x="0" y="726"/>
                  </a:lnTo>
                  <a:lnTo>
                    <a:pt x="125" y="693"/>
                  </a:lnTo>
                  <a:lnTo>
                    <a:pt x="95" y="777"/>
                  </a:lnTo>
                  <a:lnTo>
                    <a:pt x="186" y="693"/>
                  </a:lnTo>
                  <a:lnTo>
                    <a:pt x="178" y="777"/>
                  </a:lnTo>
                  <a:lnTo>
                    <a:pt x="240" y="676"/>
                  </a:lnTo>
                  <a:lnTo>
                    <a:pt x="356" y="707"/>
                  </a:lnTo>
                  <a:lnTo>
                    <a:pt x="285" y="618"/>
                  </a:lnTo>
                  <a:lnTo>
                    <a:pt x="347" y="569"/>
                  </a:lnTo>
                  <a:lnTo>
                    <a:pt x="335" y="504"/>
                  </a:lnTo>
                  <a:lnTo>
                    <a:pt x="302" y="384"/>
                  </a:lnTo>
                  <a:lnTo>
                    <a:pt x="282" y="313"/>
                  </a:lnTo>
                  <a:lnTo>
                    <a:pt x="285" y="251"/>
                  </a:lnTo>
                  <a:lnTo>
                    <a:pt x="373" y="432"/>
                  </a:lnTo>
                  <a:lnTo>
                    <a:pt x="406" y="652"/>
                  </a:lnTo>
                  <a:lnTo>
                    <a:pt x="600" y="544"/>
                  </a:lnTo>
                  <a:lnTo>
                    <a:pt x="488" y="325"/>
                  </a:lnTo>
                  <a:lnTo>
                    <a:pt x="430" y="181"/>
                  </a:lnTo>
                  <a:lnTo>
                    <a:pt x="261" y="0"/>
                  </a:lnTo>
                  <a:close/>
                </a:path>
              </a:pathLst>
            </a:custGeom>
            <a:solidFill>
              <a:srgbClr val="000000"/>
            </a:solidFill>
            <a:ln w="0">
              <a:solidFill>
                <a:srgbClr val="000000"/>
              </a:solidFill>
              <a:prstDash val="solid"/>
              <a:round/>
              <a:headEnd/>
              <a:tailEnd/>
            </a:ln>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888" name="Freeform 24"/>
            <p:cNvSpPr>
              <a:spLocks/>
            </p:cNvSpPr>
            <p:nvPr/>
          </p:nvSpPr>
          <p:spPr bwMode="auto">
            <a:xfrm>
              <a:off x="4575" y="3774"/>
              <a:ext cx="256" cy="355"/>
            </a:xfrm>
            <a:custGeom>
              <a:avLst/>
              <a:gdLst/>
              <a:ahLst/>
              <a:cxnLst>
                <a:cxn ang="0">
                  <a:pos x="28" y="838"/>
                </a:cxn>
                <a:cxn ang="0">
                  <a:pos x="119" y="652"/>
                </a:cxn>
                <a:cxn ang="0">
                  <a:pos x="86" y="475"/>
                </a:cxn>
                <a:cxn ang="0">
                  <a:pos x="62" y="368"/>
                </a:cxn>
                <a:cxn ang="0">
                  <a:pos x="0" y="218"/>
                </a:cxn>
                <a:cxn ang="0">
                  <a:pos x="0" y="111"/>
                </a:cxn>
                <a:cxn ang="0">
                  <a:pos x="28" y="0"/>
                </a:cxn>
                <a:cxn ang="0">
                  <a:pos x="119" y="0"/>
                </a:cxn>
                <a:cxn ang="0">
                  <a:pos x="62" y="149"/>
                </a:cxn>
                <a:cxn ang="0">
                  <a:pos x="62" y="368"/>
                </a:cxn>
                <a:cxn ang="0">
                  <a:pos x="119" y="475"/>
                </a:cxn>
                <a:cxn ang="0">
                  <a:pos x="173" y="582"/>
                </a:cxn>
                <a:cxn ang="0">
                  <a:pos x="143" y="726"/>
                </a:cxn>
                <a:cxn ang="0">
                  <a:pos x="86" y="764"/>
                </a:cxn>
                <a:cxn ang="0">
                  <a:pos x="119" y="838"/>
                </a:cxn>
                <a:cxn ang="0">
                  <a:pos x="28" y="838"/>
                </a:cxn>
              </a:cxnLst>
              <a:rect l="0" t="0" r="r" b="b"/>
              <a:pathLst>
                <a:path w="173" h="838">
                  <a:moveTo>
                    <a:pt x="28" y="838"/>
                  </a:moveTo>
                  <a:lnTo>
                    <a:pt x="119" y="652"/>
                  </a:lnTo>
                  <a:lnTo>
                    <a:pt x="86" y="475"/>
                  </a:lnTo>
                  <a:lnTo>
                    <a:pt x="62" y="368"/>
                  </a:lnTo>
                  <a:lnTo>
                    <a:pt x="0" y="218"/>
                  </a:lnTo>
                  <a:lnTo>
                    <a:pt x="0" y="111"/>
                  </a:lnTo>
                  <a:lnTo>
                    <a:pt x="28" y="0"/>
                  </a:lnTo>
                  <a:lnTo>
                    <a:pt x="119" y="0"/>
                  </a:lnTo>
                  <a:lnTo>
                    <a:pt x="62" y="149"/>
                  </a:lnTo>
                  <a:lnTo>
                    <a:pt x="62" y="368"/>
                  </a:lnTo>
                  <a:lnTo>
                    <a:pt x="119" y="475"/>
                  </a:lnTo>
                  <a:lnTo>
                    <a:pt x="173" y="582"/>
                  </a:lnTo>
                  <a:lnTo>
                    <a:pt x="143" y="726"/>
                  </a:lnTo>
                  <a:lnTo>
                    <a:pt x="86" y="764"/>
                  </a:lnTo>
                  <a:lnTo>
                    <a:pt x="119" y="838"/>
                  </a:lnTo>
                  <a:lnTo>
                    <a:pt x="28" y="838"/>
                  </a:lnTo>
                  <a:close/>
                </a:path>
              </a:pathLst>
            </a:custGeom>
            <a:solidFill>
              <a:srgbClr val="000000"/>
            </a:solidFill>
            <a:ln w="0">
              <a:solidFill>
                <a:srgbClr val="000000"/>
              </a:solidFill>
              <a:prstDash val="solid"/>
              <a:round/>
              <a:headEnd/>
              <a:tailEnd/>
            </a:ln>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889" name="Freeform 25"/>
            <p:cNvSpPr>
              <a:spLocks/>
            </p:cNvSpPr>
            <p:nvPr/>
          </p:nvSpPr>
          <p:spPr bwMode="auto">
            <a:xfrm>
              <a:off x="4580" y="3786"/>
              <a:ext cx="256" cy="355"/>
            </a:xfrm>
            <a:custGeom>
              <a:avLst/>
              <a:gdLst/>
              <a:ahLst/>
              <a:cxnLst>
                <a:cxn ang="0">
                  <a:pos x="140" y="454"/>
                </a:cxn>
                <a:cxn ang="0">
                  <a:pos x="193" y="309"/>
                </a:cxn>
                <a:cxn ang="0">
                  <a:pos x="193" y="165"/>
                </a:cxn>
                <a:cxn ang="0">
                  <a:pos x="251" y="165"/>
                </a:cxn>
                <a:cxn ang="0">
                  <a:pos x="193" y="53"/>
                </a:cxn>
                <a:cxn ang="0">
                  <a:pos x="284" y="90"/>
                </a:cxn>
                <a:cxn ang="0">
                  <a:pos x="363" y="0"/>
                </a:cxn>
                <a:cxn ang="0">
                  <a:pos x="339" y="90"/>
                </a:cxn>
                <a:cxn ang="0">
                  <a:pos x="425" y="49"/>
                </a:cxn>
                <a:cxn ang="0">
                  <a:pos x="351" y="119"/>
                </a:cxn>
                <a:cxn ang="0">
                  <a:pos x="437" y="119"/>
                </a:cxn>
                <a:cxn ang="0">
                  <a:pos x="310" y="197"/>
                </a:cxn>
                <a:cxn ang="0">
                  <a:pos x="367" y="272"/>
                </a:cxn>
                <a:cxn ang="0">
                  <a:pos x="367" y="347"/>
                </a:cxn>
                <a:cxn ang="0">
                  <a:pos x="367" y="416"/>
                </a:cxn>
                <a:cxn ang="0">
                  <a:pos x="339" y="490"/>
                </a:cxn>
                <a:cxn ang="0">
                  <a:pos x="193" y="524"/>
                </a:cxn>
                <a:cxn ang="0">
                  <a:pos x="396" y="598"/>
                </a:cxn>
                <a:cxn ang="0">
                  <a:pos x="537" y="565"/>
                </a:cxn>
                <a:cxn ang="0">
                  <a:pos x="649" y="553"/>
                </a:cxn>
                <a:cxn ang="0">
                  <a:pos x="594" y="672"/>
                </a:cxn>
                <a:cxn ang="0">
                  <a:pos x="566" y="785"/>
                </a:cxn>
                <a:cxn ang="0">
                  <a:pos x="736" y="785"/>
                </a:cxn>
                <a:cxn ang="0">
                  <a:pos x="1017" y="809"/>
                </a:cxn>
                <a:cxn ang="0">
                  <a:pos x="1062" y="904"/>
                </a:cxn>
                <a:cxn ang="0">
                  <a:pos x="1079" y="744"/>
                </a:cxn>
                <a:cxn ang="0">
                  <a:pos x="1112" y="685"/>
                </a:cxn>
                <a:cxn ang="0">
                  <a:pos x="1174" y="1078"/>
                </a:cxn>
                <a:cxn ang="0">
                  <a:pos x="1090" y="1066"/>
                </a:cxn>
                <a:cxn ang="0">
                  <a:pos x="991" y="1035"/>
                </a:cxn>
                <a:cxn ang="0">
                  <a:pos x="991" y="1111"/>
                </a:cxn>
                <a:cxn ang="0">
                  <a:pos x="793" y="1035"/>
                </a:cxn>
                <a:cxn ang="0">
                  <a:pos x="736" y="1035"/>
                </a:cxn>
                <a:cxn ang="0">
                  <a:pos x="594" y="1111"/>
                </a:cxn>
                <a:cxn ang="0">
                  <a:pos x="454" y="1219"/>
                </a:cxn>
                <a:cxn ang="0">
                  <a:pos x="420" y="1293"/>
                </a:cxn>
                <a:cxn ang="0">
                  <a:pos x="420" y="1470"/>
                </a:cxn>
                <a:cxn ang="0">
                  <a:pos x="454" y="1652"/>
                </a:cxn>
                <a:cxn ang="0">
                  <a:pos x="624" y="1690"/>
                </a:cxn>
                <a:cxn ang="0">
                  <a:pos x="635" y="1780"/>
                </a:cxn>
                <a:cxn ang="0">
                  <a:pos x="730" y="1768"/>
                </a:cxn>
                <a:cxn ang="0">
                  <a:pos x="706" y="1979"/>
                </a:cxn>
                <a:cxn ang="0">
                  <a:pos x="682" y="2122"/>
                </a:cxn>
                <a:cxn ang="0">
                  <a:pos x="624" y="2015"/>
                </a:cxn>
                <a:cxn ang="0">
                  <a:pos x="624" y="1904"/>
                </a:cxn>
                <a:cxn ang="0">
                  <a:pos x="511" y="1904"/>
                </a:cxn>
                <a:cxn ang="0">
                  <a:pos x="339" y="1871"/>
                </a:cxn>
                <a:cxn ang="0">
                  <a:pos x="251" y="1797"/>
                </a:cxn>
                <a:cxn ang="0">
                  <a:pos x="164" y="1652"/>
                </a:cxn>
                <a:cxn ang="0">
                  <a:pos x="140" y="1544"/>
                </a:cxn>
                <a:cxn ang="0">
                  <a:pos x="140" y="1326"/>
                </a:cxn>
                <a:cxn ang="0">
                  <a:pos x="0" y="1219"/>
                </a:cxn>
                <a:cxn ang="0">
                  <a:pos x="0" y="1111"/>
                </a:cxn>
                <a:cxn ang="0">
                  <a:pos x="57" y="999"/>
                </a:cxn>
                <a:cxn ang="0">
                  <a:pos x="164" y="892"/>
                </a:cxn>
                <a:cxn ang="0">
                  <a:pos x="339" y="785"/>
                </a:cxn>
                <a:cxn ang="0">
                  <a:pos x="420" y="744"/>
                </a:cxn>
                <a:cxn ang="0">
                  <a:pos x="284" y="710"/>
                </a:cxn>
                <a:cxn ang="0">
                  <a:pos x="140" y="598"/>
                </a:cxn>
                <a:cxn ang="0">
                  <a:pos x="140" y="454"/>
                </a:cxn>
              </a:cxnLst>
              <a:rect l="0" t="0" r="r" b="b"/>
              <a:pathLst>
                <a:path w="1174" h="2122">
                  <a:moveTo>
                    <a:pt x="140" y="454"/>
                  </a:moveTo>
                  <a:lnTo>
                    <a:pt x="193" y="309"/>
                  </a:lnTo>
                  <a:lnTo>
                    <a:pt x="193" y="165"/>
                  </a:lnTo>
                  <a:lnTo>
                    <a:pt x="251" y="165"/>
                  </a:lnTo>
                  <a:lnTo>
                    <a:pt x="193" y="53"/>
                  </a:lnTo>
                  <a:lnTo>
                    <a:pt x="284" y="90"/>
                  </a:lnTo>
                  <a:lnTo>
                    <a:pt x="363" y="0"/>
                  </a:lnTo>
                  <a:lnTo>
                    <a:pt x="339" y="90"/>
                  </a:lnTo>
                  <a:lnTo>
                    <a:pt x="425" y="49"/>
                  </a:lnTo>
                  <a:lnTo>
                    <a:pt x="351" y="119"/>
                  </a:lnTo>
                  <a:lnTo>
                    <a:pt x="437" y="119"/>
                  </a:lnTo>
                  <a:lnTo>
                    <a:pt x="310" y="197"/>
                  </a:lnTo>
                  <a:lnTo>
                    <a:pt x="367" y="272"/>
                  </a:lnTo>
                  <a:lnTo>
                    <a:pt x="367" y="347"/>
                  </a:lnTo>
                  <a:lnTo>
                    <a:pt x="367" y="416"/>
                  </a:lnTo>
                  <a:lnTo>
                    <a:pt x="339" y="490"/>
                  </a:lnTo>
                  <a:lnTo>
                    <a:pt x="193" y="524"/>
                  </a:lnTo>
                  <a:lnTo>
                    <a:pt x="396" y="598"/>
                  </a:lnTo>
                  <a:lnTo>
                    <a:pt x="537" y="565"/>
                  </a:lnTo>
                  <a:lnTo>
                    <a:pt x="649" y="553"/>
                  </a:lnTo>
                  <a:lnTo>
                    <a:pt x="594" y="672"/>
                  </a:lnTo>
                  <a:lnTo>
                    <a:pt x="566" y="785"/>
                  </a:lnTo>
                  <a:lnTo>
                    <a:pt x="736" y="785"/>
                  </a:lnTo>
                  <a:lnTo>
                    <a:pt x="1017" y="809"/>
                  </a:lnTo>
                  <a:lnTo>
                    <a:pt x="1062" y="904"/>
                  </a:lnTo>
                  <a:lnTo>
                    <a:pt x="1079" y="744"/>
                  </a:lnTo>
                  <a:lnTo>
                    <a:pt x="1112" y="685"/>
                  </a:lnTo>
                  <a:lnTo>
                    <a:pt x="1174" y="1078"/>
                  </a:lnTo>
                  <a:lnTo>
                    <a:pt x="1090" y="1066"/>
                  </a:lnTo>
                  <a:lnTo>
                    <a:pt x="991" y="1035"/>
                  </a:lnTo>
                  <a:lnTo>
                    <a:pt x="991" y="1111"/>
                  </a:lnTo>
                  <a:lnTo>
                    <a:pt x="793" y="1035"/>
                  </a:lnTo>
                  <a:lnTo>
                    <a:pt x="736" y="1035"/>
                  </a:lnTo>
                  <a:lnTo>
                    <a:pt x="594" y="1111"/>
                  </a:lnTo>
                  <a:lnTo>
                    <a:pt x="454" y="1219"/>
                  </a:lnTo>
                  <a:lnTo>
                    <a:pt x="420" y="1293"/>
                  </a:lnTo>
                  <a:lnTo>
                    <a:pt x="420" y="1470"/>
                  </a:lnTo>
                  <a:lnTo>
                    <a:pt x="454" y="1652"/>
                  </a:lnTo>
                  <a:lnTo>
                    <a:pt x="624" y="1690"/>
                  </a:lnTo>
                  <a:lnTo>
                    <a:pt x="635" y="1780"/>
                  </a:lnTo>
                  <a:lnTo>
                    <a:pt x="730" y="1768"/>
                  </a:lnTo>
                  <a:lnTo>
                    <a:pt x="706" y="1979"/>
                  </a:lnTo>
                  <a:lnTo>
                    <a:pt x="682" y="2122"/>
                  </a:lnTo>
                  <a:lnTo>
                    <a:pt x="624" y="2015"/>
                  </a:lnTo>
                  <a:lnTo>
                    <a:pt x="624" y="1904"/>
                  </a:lnTo>
                  <a:lnTo>
                    <a:pt x="511" y="1904"/>
                  </a:lnTo>
                  <a:lnTo>
                    <a:pt x="339" y="1871"/>
                  </a:lnTo>
                  <a:lnTo>
                    <a:pt x="251" y="1797"/>
                  </a:lnTo>
                  <a:lnTo>
                    <a:pt x="164" y="1652"/>
                  </a:lnTo>
                  <a:lnTo>
                    <a:pt x="140" y="1544"/>
                  </a:lnTo>
                  <a:lnTo>
                    <a:pt x="140" y="1326"/>
                  </a:lnTo>
                  <a:lnTo>
                    <a:pt x="0" y="1219"/>
                  </a:lnTo>
                  <a:lnTo>
                    <a:pt x="0" y="1111"/>
                  </a:lnTo>
                  <a:lnTo>
                    <a:pt x="57" y="999"/>
                  </a:lnTo>
                  <a:lnTo>
                    <a:pt x="164" y="892"/>
                  </a:lnTo>
                  <a:lnTo>
                    <a:pt x="339" y="785"/>
                  </a:lnTo>
                  <a:lnTo>
                    <a:pt x="420" y="744"/>
                  </a:lnTo>
                  <a:lnTo>
                    <a:pt x="284" y="710"/>
                  </a:lnTo>
                  <a:lnTo>
                    <a:pt x="140" y="598"/>
                  </a:lnTo>
                  <a:lnTo>
                    <a:pt x="140" y="454"/>
                  </a:lnTo>
                  <a:close/>
                </a:path>
              </a:pathLst>
            </a:custGeom>
            <a:solidFill>
              <a:srgbClr val="000000"/>
            </a:solidFill>
            <a:ln w="0">
              <a:solidFill>
                <a:srgbClr val="000000"/>
              </a:solidFill>
              <a:prstDash val="solid"/>
              <a:round/>
              <a:headEnd/>
              <a:tailEnd/>
            </a:ln>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890" name="Freeform 26"/>
            <p:cNvSpPr>
              <a:spLocks/>
            </p:cNvSpPr>
            <p:nvPr/>
          </p:nvSpPr>
          <p:spPr bwMode="auto">
            <a:xfrm>
              <a:off x="4426" y="3876"/>
              <a:ext cx="256" cy="355"/>
            </a:xfrm>
            <a:custGeom>
              <a:avLst/>
              <a:gdLst/>
              <a:ahLst/>
              <a:cxnLst>
                <a:cxn ang="0">
                  <a:pos x="17" y="401"/>
                </a:cxn>
                <a:cxn ang="0">
                  <a:pos x="219" y="220"/>
                </a:cxn>
                <a:cxn ang="0">
                  <a:pos x="447" y="0"/>
                </a:cxn>
                <a:cxn ang="0">
                  <a:pos x="529" y="297"/>
                </a:cxn>
                <a:cxn ang="0">
                  <a:pos x="645" y="471"/>
                </a:cxn>
                <a:cxn ang="0">
                  <a:pos x="814" y="653"/>
                </a:cxn>
                <a:cxn ang="0">
                  <a:pos x="702" y="764"/>
                </a:cxn>
                <a:cxn ang="0">
                  <a:pos x="533" y="905"/>
                </a:cxn>
                <a:cxn ang="0">
                  <a:pos x="475" y="984"/>
                </a:cxn>
                <a:cxn ang="0">
                  <a:pos x="189" y="726"/>
                </a:cxn>
                <a:cxn ang="0">
                  <a:pos x="0" y="447"/>
                </a:cxn>
                <a:cxn ang="0">
                  <a:pos x="49" y="471"/>
                </a:cxn>
                <a:cxn ang="0">
                  <a:pos x="219" y="726"/>
                </a:cxn>
                <a:cxn ang="0">
                  <a:pos x="463" y="929"/>
                </a:cxn>
                <a:cxn ang="0">
                  <a:pos x="774" y="645"/>
                </a:cxn>
                <a:cxn ang="0">
                  <a:pos x="504" y="323"/>
                </a:cxn>
                <a:cxn ang="0">
                  <a:pos x="434" y="53"/>
                </a:cxn>
                <a:cxn ang="0">
                  <a:pos x="17" y="401"/>
                </a:cxn>
              </a:cxnLst>
              <a:rect l="0" t="0" r="r" b="b"/>
              <a:pathLst>
                <a:path w="814" h="984">
                  <a:moveTo>
                    <a:pt x="17" y="401"/>
                  </a:moveTo>
                  <a:lnTo>
                    <a:pt x="219" y="220"/>
                  </a:lnTo>
                  <a:lnTo>
                    <a:pt x="447" y="0"/>
                  </a:lnTo>
                  <a:lnTo>
                    <a:pt x="529" y="297"/>
                  </a:lnTo>
                  <a:lnTo>
                    <a:pt x="645" y="471"/>
                  </a:lnTo>
                  <a:lnTo>
                    <a:pt x="814" y="653"/>
                  </a:lnTo>
                  <a:lnTo>
                    <a:pt x="702" y="764"/>
                  </a:lnTo>
                  <a:lnTo>
                    <a:pt x="533" y="905"/>
                  </a:lnTo>
                  <a:lnTo>
                    <a:pt x="475" y="984"/>
                  </a:lnTo>
                  <a:lnTo>
                    <a:pt x="189" y="726"/>
                  </a:lnTo>
                  <a:lnTo>
                    <a:pt x="0" y="447"/>
                  </a:lnTo>
                  <a:lnTo>
                    <a:pt x="49" y="471"/>
                  </a:lnTo>
                  <a:lnTo>
                    <a:pt x="219" y="726"/>
                  </a:lnTo>
                  <a:lnTo>
                    <a:pt x="463" y="929"/>
                  </a:lnTo>
                  <a:lnTo>
                    <a:pt x="774" y="645"/>
                  </a:lnTo>
                  <a:lnTo>
                    <a:pt x="504" y="323"/>
                  </a:lnTo>
                  <a:lnTo>
                    <a:pt x="434" y="53"/>
                  </a:lnTo>
                  <a:lnTo>
                    <a:pt x="17" y="401"/>
                  </a:lnTo>
                  <a:close/>
                </a:path>
              </a:pathLst>
            </a:custGeom>
            <a:solidFill>
              <a:srgbClr val="000000"/>
            </a:solidFill>
            <a:ln w="0">
              <a:solidFill>
                <a:srgbClr val="000000"/>
              </a:solidFill>
              <a:prstDash val="solid"/>
              <a:round/>
              <a:headEnd/>
              <a:tailEnd/>
            </a:ln>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891" name="Freeform 27"/>
            <p:cNvSpPr>
              <a:spLocks/>
            </p:cNvSpPr>
            <p:nvPr/>
          </p:nvSpPr>
          <p:spPr bwMode="auto">
            <a:xfrm>
              <a:off x="4691" y="3755"/>
              <a:ext cx="256" cy="355"/>
            </a:xfrm>
            <a:custGeom>
              <a:avLst/>
              <a:gdLst/>
              <a:ahLst/>
              <a:cxnLst>
                <a:cxn ang="0">
                  <a:pos x="0" y="288"/>
                </a:cxn>
                <a:cxn ang="0">
                  <a:pos x="53" y="469"/>
                </a:cxn>
                <a:cxn ang="0">
                  <a:pos x="0" y="689"/>
                </a:cxn>
                <a:cxn ang="0">
                  <a:pos x="339" y="663"/>
                </a:cxn>
                <a:cxn ang="0">
                  <a:pos x="53" y="651"/>
                </a:cxn>
                <a:cxn ang="0">
                  <a:pos x="87" y="469"/>
                </a:cxn>
                <a:cxn ang="0">
                  <a:pos x="20" y="283"/>
                </a:cxn>
                <a:cxn ang="0">
                  <a:pos x="87" y="255"/>
                </a:cxn>
                <a:cxn ang="0">
                  <a:pos x="318" y="57"/>
                </a:cxn>
                <a:cxn ang="0">
                  <a:pos x="368" y="598"/>
                </a:cxn>
                <a:cxn ang="0">
                  <a:pos x="342" y="0"/>
                </a:cxn>
                <a:cxn ang="0">
                  <a:pos x="0" y="288"/>
                </a:cxn>
              </a:cxnLst>
              <a:rect l="0" t="0" r="r" b="b"/>
              <a:pathLst>
                <a:path w="368" h="689">
                  <a:moveTo>
                    <a:pt x="0" y="288"/>
                  </a:moveTo>
                  <a:lnTo>
                    <a:pt x="53" y="469"/>
                  </a:lnTo>
                  <a:lnTo>
                    <a:pt x="0" y="689"/>
                  </a:lnTo>
                  <a:lnTo>
                    <a:pt x="339" y="663"/>
                  </a:lnTo>
                  <a:lnTo>
                    <a:pt x="53" y="651"/>
                  </a:lnTo>
                  <a:lnTo>
                    <a:pt x="87" y="469"/>
                  </a:lnTo>
                  <a:lnTo>
                    <a:pt x="20" y="283"/>
                  </a:lnTo>
                  <a:lnTo>
                    <a:pt x="87" y="255"/>
                  </a:lnTo>
                  <a:lnTo>
                    <a:pt x="318" y="57"/>
                  </a:lnTo>
                  <a:lnTo>
                    <a:pt x="368" y="598"/>
                  </a:lnTo>
                  <a:lnTo>
                    <a:pt x="342" y="0"/>
                  </a:lnTo>
                  <a:lnTo>
                    <a:pt x="0" y="288"/>
                  </a:lnTo>
                  <a:close/>
                </a:path>
              </a:pathLst>
            </a:custGeom>
            <a:solidFill>
              <a:srgbClr val="000000"/>
            </a:solidFill>
            <a:ln w="0">
              <a:solidFill>
                <a:srgbClr val="000000"/>
              </a:solidFill>
              <a:prstDash val="solid"/>
              <a:round/>
              <a:headEnd/>
              <a:tailEnd/>
            </a:ln>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892" name="Freeform 28"/>
            <p:cNvSpPr>
              <a:spLocks/>
            </p:cNvSpPr>
            <p:nvPr/>
          </p:nvSpPr>
          <p:spPr bwMode="auto">
            <a:xfrm>
              <a:off x="4691" y="3919"/>
              <a:ext cx="256" cy="355"/>
            </a:xfrm>
            <a:custGeom>
              <a:avLst/>
              <a:gdLst/>
              <a:ahLst/>
              <a:cxnLst>
                <a:cxn ang="0">
                  <a:pos x="173" y="0"/>
                </a:cxn>
                <a:cxn ang="0">
                  <a:pos x="0" y="255"/>
                </a:cxn>
                <a:cxn ang="0">
                  <a:pos x="173" y="401"/>
                </a:cxn>
                <a:cxn ang="0">
                  <a:pos x="401" y="74"/>
                </a:cxn>
                <a:cxn ang="0">
                  <a:pos x="173" y="0"/>
                </a:cxn>
              </a:cxnLst>
              <a:rect l="0" t="0" r="r" b="b"/>
              <a:pathLst>
                <a:path w="401" h="401">
                  <a:moveTo>
                    <a:pt x="173" y="0"/>
                  </a:moveTo>
                  <a:lnTo>
                    <a:pt x="0" y="255"/>
                  </a:lnTo>
                  <a:lnTo>
                    <a:pt x="173" y="401"/>
                  </a:lnTo>
                  <a:lnTo>
                    <a:pt x="401" y="74"/>
                  </a:lnTo>
                  <a:lnTo>
                    <a:pt x="173" y="0"/>
                  </a:lnTo>
                  <a:close/>
                </a:path>
              </a:pathLst>
            </a:custGeom>
            <a:solidFill>
              <a:srgbClr val="000000"/>
            </a:solidFill>
            <a:ln w="0">
              <a:solidFill>
                <a:srgbClr val="000000"/>
              </a:solidFill>
              <a:prstDash val="solid"/>
              <a:round/>
              <a:headEnd/>
              <a:tailEnd/>
            </a:ln>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893" name="Freeform 29"/>
            <p:cNvSpPr>
              <a:spLocks/>
            </p:cNvSpPr>
            <p:nvPr/>
          </p:nvSpPr>
          <p:spPr bwMode="auto">
            <a:xfrm>
              <a:off x="4741" y="3899"/>
              <a:ext cx="256" cy="355"/>
            </a:xfrm>
            <a:custGeom>
              <a:avLst/>
              <a:gdLst/>
              <a:ahLst/>
              <a:cxnLst>
                <a:cxn ang="0">
                  <a:pos x="0" y="150"/>
                </a:cxn>
                <a:cxn ang="0">
                  <a:pos x="111" y="0"/>
                </a:cxn>
                <a:cxn ang="0">
                  <a:pos x="280" y="0"/>
                </a:cxn>
                <a:cxn ang="0">
                  <a:pos x="144" y="186"/>
                </a:cxn>
                <a:cxn ang="0">
                  <a:pos x="0" y="150"/>
                </a:cxn>
              </a:cxnLst>
              <a:rect l="0" t="0" r="r" b="b"/>
              <a:pathLst>
                <a:path w="280" h="186">
                  <a:moveTo>
                    <a:pt x="0" y="150"/>
                  </a:moveTo>
                  <a:lnTo>
                    <a:pt x="111" y="0"/>
                  </a:lnTo>
                  <a:lnTo>
                    <a:pt x="280" y="0"/>
                  </a:lnTo>
                  <a:lnTo>
                    <a:pt x="144" y="186"/>
                  </a:lnTo>
                  <a:lnTo>
                    <a:pt x="0" y="150"/>
                  </a:lnTo>
                  <a:close/>
                </a:path>
              </a:pathLst>
            </a:custGeom>
            <a:solidFill>
              <a:srgbClr val="000000"/>
            </a:solidFill>
            <a:ln w="0">
              <a:solidFill>
                <a:srgbClr val="000000"/>
              </a:solidFill>
              <a:prstDash val="solid"/>
              <a:round/>
              <a:headEnd/>
              <a:tailEnd/>
            </a:ln>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894" name="Freeform 30"/>
            <p:cNvSpPr>
              <a:spLocks/>
            </p:cNvSpPr>
            <p:nvPr/>
          </p:nvSpPr>
          <p:spPr bwMode="auto">
            <a:xfrm>
              <a:off x="4554" y="3969"/>
              <a:ext cx="256" cy="355"/>
            </a:xfrm>
            <a:custGeom>
              <a:avLst/>
              <a:gdLst/>
              <a:ahLst/>
              <a:cxnLst>
                <a:cxn ang="0">
                  <a:pos x="0" y="219"/>
                </a:cxn>
                <a:cxn ang="0">
                  <a:pos x="203" y="582"/>
                </a:cxn>
                <a:cxn ang="0">
                  <a:pos x="431" y="434"/>
                </a:cxn>
                <a:cxn ang="0">
                  <a:pos x="291" y="0"/>
                </a:cxn>
                <a:cxn ang="0">
                  <a:pos x="0" y="219"/>
                </a:cxn>
              </a:cxnLst>
              <a:rect l="0" t="0" r="r" b="b"/>
              <a:pathLst>
                <a:path w="431" h="582">
                  <a:moveTo>
                    <a:pt x="0" y="219"/>
                  </a:moveTo>
                  <a:lnTo>
                    <a:pt x="203" y="582"/>
                  </a:lnTo>
                  <a:lnTo>
                    <a:pt x="431" y="434"/>
                  </a:lnTo>
                  <a:lnTo>
                    <a:pt x="291" y="0"/>
                  </a:lnTo>
                  <a:lnTo>
                    <a:pt x="0" y="219"/>
                  </a:lnTo>
                  <a:close/>
                </a:path>
              </a:pathLst>
            </a:custGeom>
            <a:solidFill>
              <a:srgbClr val="000000"/>
            </a:solidFill>
            <a:ln w="0">
              <a:solidFill>
                <a:srgbClr val="000000"/>
              </a:solidFill>
              <a:prstDash val="solid"/>
              <a:round/>
              <a:headEnd/>
              <a:tailEnd/>
            </a:ln>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895" name="Freeform 31"/>
            <p:cNvSpPr>
              <a:spLocks/>
            </p:cNvSpPr>
            <p:nvPr/>
          </p:nvSpPr>
          <p:spPr bwMode="auto">
            <a:xfrm>
              <a:off x="4595" y="4012"/>
              <a:ext cx="256" cy="355"/>
            </a:xfrm>
            <a:custGeom>
              <a:avLst/>
              <a:gdLst/>
              <a:ahLst/>
              <a:cxnLst>
                <a:cxn ang="0">
                  <a:pos x="518" y="0"/>
                </a:cxn>
                <a:cxn ang="0">
                  <a:pos x="402" y="181"/>
                </a:cxn>
                <a:cxn ang="0">
                  <a:pos x="232" y="289"/>
                </a:cxn>
                <a:cxn ang="0">
                  <a:pos x="0" y="401"/>
                </a:cxn>
                <a:cxn ang="0">
                  <a:pos x="120" y="509"/>
                </a:cxn>
                <a:cxn ang="0">
                  <a:pos x="175" y="685"/>
                </a:cxn>
                <a:cxn ang="0">
                  <a:pos x="430" y="541"/>
                </a:cxn>
                <a:cxn ang="0">
                  <a:pos x="662" y="435"/>
                </a:cxn>
                <a:cxn ang="0">
                  <a:pos x="827" y="289"/>
                </a:cxn>
                <a:cxn ang="0">
                  <a:pos x="203" y="616"/>
                </a:cxn>
                <a:cxn ang="0">
                  <a:pos x="146" y="509"/>
                </a:cxn>
                <a:cxn ang="0">
                  <a:pos x="87" y="401"/>
                </a:cxn>
                <a:cxn ang="0">
                  <a:pos x="347" y="253"/>
                </a:cxn>
                <a:cxn ang="0">
                  <a:pos x="518" y="0"/>
                </a:cxn>
              </a:cxnLst>
              <a:rect l="0" t="0" r="r" b="b"/>
              <a:pathLst>
                <a:path w="827" h="685">
                  <a:moveTo>
                    <a:pt x="518" y="0"/>
                  </a:moveTo>
                  <a:lnTo>
                    <a:pt x="402" y="181"/>
                  </a:lnTo>
                  <a:lnTo>
                    <a:pt x="232" y="289"/>
                  </a:lnTo>
                  <a:lnTo>
                    <a:pt x="0" y="401"/>
                  </a:lnTo>
                  <a:lnTo>
                    <a:pt x="120" y="509"/>
                  </a:lnTo>
                  <a:lnTo>
                    <a:pt x="175" y="685"/>
                  </a:lnTo>
                  <a:lnTo>
                    <a:pt x="430" y="541"/>
                  </a:lnTo>
                  <a:lnTo>
                    <a:pt x="662" y="435"/>
                  </a:lnTo>
                  <a:lnTo>
                    <a:pt x="827" y="289"/>
                  </a:lnTo>
                  <a:lnTo>
                    <a:pt x="203" y="616"/>
                  </a:lnTo>
                  <a:lnTo>
                    <a:pt x="146" y="509"/>
                  </a:lnTo>
                  <a:lnTo>
                    <a:pt x="87" y="401"/>
                  </a:lnTo>
                  <a:lnTo>
                    <a:pt x="347" y="253"/>
                  </a:lnTo>
                  <a:lnTo>
                    <a:pt x="518" y="0"/>
                  </a:lnTo>
                  <a:close/>
                </a:path>
              </a:pathLst>
            </a:custGeom>
            <a:solidFill>
              <a:srgbClr val="000000"/>
            </a:solidFill>
            <a:ln w="0">
              <a:solidFill>
                <a:srgbClr val="000000"/>
              </a:solidFill>
              <a:prstDash val="solid"/>
              <a:round/>
              <a:headEnd/>
              <a:tailEnd/>
            </a:ln>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896" name="Freeform 32"/>
            <p:cNvSpPr>
              <a:spLocks/>
            </p:cNvSpPr>
            <p:nvPr/>
          </p:nvSpPr>
          <p:spPr bwMode="auto">
            <a:xfrm>
              <a:off x="4642" y="4022"/>
              <a:ext cx="256" cy="355"/>
            </a:xfrm>
            <a:custGeom>
              <a:avLst/>
              <a:gdLst/>
              <a:ahLst/>
              <a:cxnLst>
                <a:cxn ang="0">
                  <a:pos x="0" y="0"/>
                </a:cxn>
                <a:cxn ang="0">
                  <a:pos x="144" y="74"/>
                </a:cxn>
                <a:cxn ang="0">
                  <a:pos x="339" y="108"/>
                </a:cxn>
                <a:cxn ang="0">
                  <a:pos x="82" y="33"/>
                </a:cxn>
                <a:cxn ang="0">
                  <a:pos x="0" y="0"/>
                </a:cxn>
              </a:cxnLst>
              <a:rect l="0" t="0" r="r" b="b"/>
              <a:pathLst>
                <a:path w="339" h="108">
                  <a:moveTo>
                    <a:pt x="0" y="0"/>
                  </a:moveTo>
                  <a:lnTo>
                    <a:pt x="144" y="74"/>
                  </a:lnTo>
                  <a:lnTo>
                    <a:pt x="339" y="108"/>
                  </a:lnTo>
                  <a:lnTo>
                    <a:pt x="82" y="33"/>
                  </a:lnTo>
                  <a:lnTo>
                    <a:pt x="0" y="0"/>
                  </a:lnTo>
                  <a:close/>
                </a:path>
              </a:pathLst>
            </a:custGeom>
            <a:solidFill>
              <a:srgbClr val="000000"/>
            </a:solidFill>
            <a:ln w="0">
              <a:solidFill>
                <a:srgbClr val="000000"/>
              </a:solidFill>
              <a:prstDash val="solid"/>
              <a:round/>
              <a:headEnd/>
              <a:tailEnd/>
            </a:ln>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897" name="Freeform 33"/>
            <p:cNvSpPr>
              <a:spLocks/>
            </p:cNvSpPr>
            <p:nvPr/>
          </p:nvSpPr>
          <p:spPr bwMode="auto">
            <a:xfrm>
              <a:off x="4453" y="3619"/>
              <a:ext cx="256" cy="355"/>
            </a:xfrm>
            <a:custGeom>
              <a:avLst/>
              <a:gdLst/>
              <a:ahLst/>
              <a:cxnLst>
                <a:cxn ang="0">
                  <a:pos x="2671" y="4795"/>
                </a:cxn>
                <a:cxn ang="0">
                  <a:pos x="2850" y="4357"/>
                </a:cxn>
                <a:cxn ang="0">
                  <a:pos x="3188" y="3813"/>
                </a:cxn>
                <a:cxn ang="0">
                  <a:pos x="3669" y="3412"/>
                </a:cxn>
                <a:cxn ang="0">
                  <a:pos x="4182" y="3127"/>
                </a:cxn>
                <a:cxn ang="0">
                  <a:pos x="4891" y="2977"/>
                </a:cxn>
                <a:cxn ang="0">
                  <a:pos x="5433" y="2795"/>
                </a:cxn>
                <a:cxn ang="0">
                  <a:pos x="6116" y="2432"/>
                </a:cxn>
                <a:cxn ang="0">
                  <a:pos x="6204" y="2181"/>
                </a:cxn>
                <a:cxn ang="0">
                  <a:pos x="6431" y="1780"/>
                </a:cxn>
                <a:cxn ang="0">
                  <a:pos x="6175" y="1492"/>
                </a:cxn>
                <a:cxn ang="0">
                  <a:pos x="5831" y="1417"/>
                </a:cxn>
                <a:cxn ang="0">
                  <a:pos x="5603" y="1160"/>
                </a:cxn>
                <a:cxn ang="0">
                  <a:pos x="5264" y="945"/>
                </a:cxn>
                <a:cxn ang="0">
                  <a:pos x="4979" y="653"/>
                </a:cxn>
                <a:cxn ang="0">
                  <a:pos x="5149" y="293"/>
                </a:cxn>
                <a:cxn ang="0">
                  <a:pos x="5603" y="218"/>
                </a:cxn>
                <a:cxn ang="0">
                  <a:pos x="6285" y="0"/>
                </a:cxn>
                <a:cxn ang="0">
                  <a:pos x="6745" y="75"/>
                </a:cxn>
                <a:cxn ang="0">
                  <a:pos x="7340" y="293"/>
                </a:cxn>
                <a:cxn ang="0">
                  <a:pos x="7485" y="546"/>
                </a:cxn>
                <a:cxn ang="0">
                  <a:pos x="7510" y="871"/>
                </a:cxn>
                <a:cxn ang="0">
                  <a:pos x="7141" y="835"/>
                </a:cxn>
                <a:cxn ang="0">
                  <a:pos x="6402" y="978"/>
                </a:cxn>
                <a:cxn ang="0">
                  <a:pos x="6373" y="1272"/>
                </a:cxn>
                <a:cxn ang="0">
                  <a:pos x="6885" y="1160"/>
                </a:cxn>
                <a:cxn ang="0">
                  <a:pos x="7340" y="1090"/>
                </a:cxn>
                <a:cxn ang="0">
                  <a:pos x="7622" y="1454"/>
                </a:cxn>
                <a:cxn ang="0">
                  <a:pos x="7485" y="1961"/>
                </a:cxn>
                <a:cxn ang="0">
                  <a:pos x="7395" y="1747"/>
                </a:cxn>
                <a:cxn ang="0">
                  <a:pos x="7340" y="1454"/>
                </a:cxn>
                <a:cxn ang="0">
                  <a:pos x="6543" y="1527"/>
                </a:cxn>
                <a:cxn ang="0">
                  <a:pos x="6459" y="1817"/>
                </a:cxn>
                <a:cxn ang="0">
                  <a:pos x="6853" y="1635"/>
                </a:cxn>
                <a:cxn ang="0">
                  <a:pos x="7283" y="1817"/>
                </a:cxn>
                <a:cxn ang="0">
                  <a:pos x="7225" y="2181"/>
                </a:cxn>
                <a:cxn ang="0">
                  <a:pos x="6798" y="2074"/>
                </a:cxn>
                <a:cxn ang="0">
                  <a:pos x="6514" y="2288"/>
                </a:cxn>
                <a:cxn ang="0">
                  <a:pos x="7084" y="2358"/>
                </a:cxn>
                <a:cxn ang="0">
                  <a:pos x="7283" y="2432"/>
                </a:cxn>
                <a:cxn ang="0">
                  <a:pos x="7369" y="2250"/>
                </a:cxn>
                <a:cxn ang="0">
                  <a:pos x="7084" y="2652"/>
                </a:cxn>
                <a:cxn ang="0">
                  <a:pos x="6853" y="2833"/>
                </a:cxn>
                <a:cxn ang="0">
                  <a:pos x="6543" y="3084"/>
                </a:cxn>
                <a:cxn ang="0">
                  <a:pos x="5323" y="3412"/>
                </a:cxn>
                <a:cxn ang="0">
                  <a:pos x="3669" y="3887"/>
                </a:cxn>
                <a:cxn ang="0">
                  <a:pos x="2932" y="4505"/>
                </a:cxn>
                <a:cxn ang="0">
                  <a:pos x="2817" y="5159"/>
                </a:cxn>
                <a:cxn ang="0">
                  <a:pos x="3871" y="4283"/>
                </a:cxn>
                <a:cxn ang="0">
                  <a:pos x="3701" y="5052"/>
                </a:cxn>
                <a:cxn ang="0">
                  <a:pos x="5409" y="5410"/>
                </a:cxn>
                <a:cxn ang="0">
                  <a:pos x="1650" y="5303"/>
                </a:cxn>
                <a:cxn ang="0">
                  <a:pos x="2163" y="4902"/>
                </a:cxn>
              </a:cxnLst>
              <a:rect l="0" t="0" r="r" b="b"/>
              <a:pathLst>
                <a:path w="7622" h="5522">
                  <a:moveTo>
                    <a:pt x="2817" y="5228"/>
                  </a:moveTo>
                  <a:lnTo>
                    <a:pt x="2733" y="5084"/>
                  </a:lnTo>
                  <a:lnTo>
                    <a:pt x="2671" y="4940"/>
                  </a:lnTo>
                  <a:lnTo>
                    <a:pt x="2671" y="4795"/>
                  </a:lnTo>
                  <a:lnTo>
                    <a:pt x="2671" y="4684"/>
                  </a:lnTo>
                  <a:lnTo>
                    <a:pt x="2762" y="4539"/>
                  </a:lnTo>
                  <a:lnTo>
                    <a:pt x="2817" y="4431"/>
                  </a:lnTo>
                  <a:lnTo>
                    <a:pt x="2850" y="4357"/>
                  </a:lnTo>
                  <a:lnTo>
                    <a:pt x="2874" y="4176"/>
                  </a:lnTo>
                  <a:lnTo>
                    <a:pt x="2900" y="4030"/>
                  </a:lnTo>
                  <a:lnTo>
                    <a:pt x="2986" y="3923"/>
                  </a:lnTo>
                  <a:lnTo>
                    <a:pt x="3188" y="3813"/>
                  </a:lnTo>
                  <a:lnTo>
                    <a:pt x="3246" y="3705"/>
                  </a:lnTo>
                  <a:lnTo>
                    <a:pt x="3358" y="3597"/>
                  </a:lnTo>
                  <a:lnTo>
                    <a:pt x="3473" y="3524"/>
                  </a:lnTo>
                  <a:lnTo>
                    <a:pt x="3669" y="3412"/>
                  </a:lnTo>
                  <a:lnTo>
                    <a:pt x="3812" y="3345"/>
                  </a:lnTo>
                  <a:lnTo>
                    <a:pt x="3929" y="3345"/>
                  </a:lnTo>
                  <a:lnTo>
                    <a:pt x="4070" y="3196"/>
                  </a:lnTo>
                  <a:lnTo>
                    <a:pt x="4182" y="3127"/>
                  </a:lnTo>
                  <a:lnTo>
                    <a:pt x="4413" y="3053"/>
                  </a:lnTo>
                  <a:lnTo>
                    <a:pt x="4524" y="3015"/>
                  </a:lnTo>
                  <a:lnTo>
                    <a:pt x="4752" y="2977"/>
                  </a:lnTo>
                  <a:lnTo>
                    <a:pt x="4891" y="2977"/>
                  </a:lnTo>
                  <a:lnTo>
                    <a:pt x="4950" y="2977"/>
                  </a:lnTo>
                  <a:lnTo>
                    <a:pt x="5206" y="2869"/>
                  </a:lnTo>
                  <a:lnTo>
                    <a:pt x="5289" y="2833"/>
                  </a:lnTo>
                  <a:lnTo>
                    <a:pt x="5433" y="2795"/>
                  </a:lnTo>
                  <a:lnTo>
                    <a:pt x="5579" y="2759"/>
                  </a:lnTo>
                  <a:lnTo>
                    <a:pt x="5748" y="2652"/>
                  </a:lnTo>
                  <a:lnTo>
                    <a:pt x="5976" y="2544"/>
                  </a:lnTo>
                  <a:lnTo>
                    <a:pt x="6116" y="2432"/>
                  </a:lnTo>
                  <a:lnTo>
                    <a:pt x="6092" y="2358"/>
                  </a:lnTo>
                  <a:lnTo>
                    <a:pt x="6175" y="2324"/>
                  </a:lnTo>
                  <a:lnTo>
                    <a:pt x="6175" y="2250"/>
                  </a:lnTo>
                  <a:lnTo>
                    <a:pt x="6204" y="2181"/>
                  </a:lnTo>
                  <a:lnTo>
                    <a:pt x="6319" y="2031"/>
                  </a:lnTo>
                  <a:lnTo>
                    <a:pt x="6402" y="1961"/>
                  </a:lnTo>
                  <a:lnTo>
                    <a:pt x="6402" y="1855"/>
                  </a:lnTo>
                  <a:lnTo>
                    <a:pt x="6431" y="1780"/>
                  </a:lnTo>
                  <a:lnTo>
                    <a:pt x="6431" y="1747"/>
                  </a:lnTo>
                  <a:lnTo>
                    <a:pt x="6344" y="1673"/>
                  </a:lnTo>
                  <a:lnTo>
                    <a:pt x="6285" y="1635"/>
                  </a:lnTo>
                  <a:lnTo>
                    <a:pt x="6175" y="1492"/>
                  </a:lnTo>
                  <a:lnTo>
                    <a:pt x="6175" y="1454"/>
                  </a:lnTo>
                  <a:lnTo>
                    <a:pt x="6092" y="1454"/>
                  </a:lnTo>
                  <a:lnTo>
                    <a:pt x="5976" y="1492"/>
                  </a:lnTo>
                  <a:lnTo>
                    <a:pt x="5831" y="1417"/>
                  </a:lnTo>
                  <a:lnTo>
                    <a:pt x="5777" y="1305"/>
                  </a:lnTo>
                  <a:lnTo>
                    <a:pt x="5806" y="1198"/>
                  </a:lnTo>
                  <a:lnTo>
                    <a:pt x="5719" y="1160"/>
                  </a:lnTo>
                  <a:lnTo>
                    <a:pt x="5603" y="1160"/>
                  </a:lnTo>
                  <a:lnTo>
                    <a:pt x="5492" y="1160"/>
                  </a:lnTo>
                  <a:lnTo>
                    <a:pt x="5323" y="1128"/>
                  </a:lnTo>
                  <a:lnTo>
                    <a:pt x="5264" y="1052"/>
                  </a:lnTo>
                  <a:lnTo>
                    <a:pt x="5264" y="945"/>
                  </a:lnTo>
                  <a:lnTo>
                    <a:pt x="5289" y="871"/>
                  </a:lnTo>
                  <a:lnTo>
                    <a:pt x="5149" y="835"/>
                  </a:lnTo>
                  <a:lnTo>
                    <a:pt x="5062" y="760"/>
                  </a:lnTo>
                  <a:lnTo>
                    <a:pt x="4979" y="653"/>
                  </a:lnTo>
                  <a:lnTo>
                    <a:pt x="5008" y="546"/>
                  </a:lnTo>
                  <a:lnTo>
                    <a:pt x="5094" y="475"/>
                  </a:lnTo>
                  <a:lnTo>
                    <a:pt x="5094" y="326"/>
                  </a:lnTo>
                  <a:lnTo>
                    <a:pt x="5149" y="293"/>
                  </a:lnTo>
                  <a:lnTo>
                    <a:pt x="5232" y="218"/>
                  </a:lnTo>
                  <a:lnTo>
                    <a:pt x="5376" y="182"/>
                  </a:lnTo>
                  <a:lnTo>
                    <a:pt x="5550" y="218"/>
                  </a:lnTo>
                  <a:lnTo>
                    <a:pt x="5603" y="218"/>
                  </a:lnTo>
                  <a:lnTo>
                    <a:pt x="5719" y="107"/>
                  </a:lnTo>
                  <a:lnTo>
                    <a:pt x="5917" y="75"/>
                  </a:lnTo>
                  <a:lnTo>
                    <a:pt x="6058" y="75"/>
                  </a:lnTo>
                  <a:lnTo>
                    <a:pt x="6285" y="0"/>
                  </a:lnTo>
                  <a:lnTo>
                    <a:pt x="6402" y="0"/>
                  </a:lnTo>
                  <a:lnTo>
                    <a:pt x="6514" y="33"/>
                  </a:lnTo>
                  <a:lnTo>
                    <a:pt x="6543" y="149"/>
                  </a:lnTo>
                  <a:lnTo>
                    <a:pt x="6745" y="75"/>
                  </a:lnTo>
                  <a:lnTo>
                    <a:pt x="6944" y="75"/>
                  </a:lnTo>
                  <a:lnTo>
                    <a:pt x="7141" y="149"/>
                  </a:lnTo>
                  <a:lnTo>
                    <a:pt x="7257" y="218"/>
                  </a:lnTo>
                  <a:lnTo>
                    <a:pt x="7340" y="293"/>
                  </a:lnTo>
                  <a:lnTo>
                    <a:pt x="7340" y="367"/>
                  </a:lnTo>
                  <a:lnTo>
                    <a:pt x="7340" y="434"/>
                  </a:lnTo>
                  <a:lnTo>
                    <a:pt x="7452" y="508"/>
                  </a:lnTo>
                  <a:lnTo>
                    <a:pt x="7485" y="546"/>
                  </a:lnTo>
                  <a:lnTo>
                    <a:pt x="7452" y="620"/>
                  </a:lnTo>
                  <a:lnTo>
                    <a:pt x="7426" y="620"/>
                  </a:lnTo>
                  <a:lnTo>
                    <a:pt x="7538" y="760"/>
                  </a:lnTo>
                  <a:lnTo>
                    <a:pt x="7510" y="871"/>
                  </a:lnTo>
                  <a:lnTo>
                    <a:pt x="7426" y="945"/>
                  </a:lnTo>
                  <a:lnTo>
                    <a:pt x="7369" y="945"/>
                  </a:lnTo>
                  <a:lnTo>
                    <a:pt x="7257" y="871"/>
                  </a:lnTo>
                  <a:lnTo>
                    <a:pt x="7141" y="835"/>
                  </a:lnTo>
                  <a:lnTo>
                    <a:pt x="6944" y="835"/>
                  </a:lnTo>
                  <a:lnTo>
                    <a:pt x="6770" y="871"/>
                  </a:lnTo>
                  <a:lnTo>
                    <a:pt x="6600" y="909"/>
                  </a:lnTo>
                  <a:lnTo>
                    <a:pt x="6402" y="978"/>
                  </a:lnTo>
                  <a:lnTo>
                    <a:pt x="6319" y="1090"/>
                  </a:lnTo>
                  <a:lnTo>
                    <a:pt x="6261" y="1198"/>
                  </a:lnTo>
                  <a:lnTo>
                    <a:pt x="6285" y="1305"/>
                  </a:lnTo>
                  <a:lnTo>
                    <a:pt x="6373" y="1272"/>
                  </a:lnTo>
                  <a:lnTo>
                    <a:pt x="6514" y="1160"/>
                  </a:lnTo>
                  <a:lnTo>
                    <a:pt x="6686" y="1090"/>
                  </a:lnTo>
                  <a:lnTo>
                    <a:pt x="6745" y="1090"/>
                  </a:lnTo>
                  <a:lnTo>
                    <a:pt x="6885" y="1160"/>
                  </a:lnTo>
                  <a:lnTo>
                    <a:pt x="6996" y="1052"/>
                  </a:lnTo>
                  <a:lnTo>
                    <a:pt x="7113" y="1021"/>
                  </a:lnTo>
                  <a:lnTo>
                    <a:pt x="7257" y="1052"/>
                  </a:lnTo>
                  <a:lnTo>
                    <a:pt x="7340" y="1090"/>
                  </a:lnTo>
                  <a:lnTo>
                    <a:pt x="7538" y="1090"/>
                  </a:lnTo>
                  <a:lnTo>
                    <a:pt x="7595" y="1235"/>
                  </a:lnTo>
                  <a:lnTo>
                    <a:pt x="7622" y="1346"/>
                  </a:lnTo>
                  <a:lnTo>
                    <a:pt x="7622" y="1454"/>
                  </a:lnTo>
                  <a:lnTo>
                    <a:pt x="7567" y="1561"/>
                  </a:lnTo>
                  <a:lnTo>
                    <a:pt x="7452" y="1673"/>
                  </a:lnTo>
                  <a:lnTo>
                    <a:pt x="7510" y="1817"/>
                  </a:lnTo>
                  <a:lnTo>
                    <a:pt x="7485" y="1961"/>
                  </a:lnTo>
                  <a:lnTo>
                    <a:pt x="7485" y="1999"/>
                  </a:lnTo>
                  <a:lnTo>
                    <a:pt x="7485" y="1817"/>
                  </a:lnTo>
                  <a:lnTo>
                    <a:pt x="7452" y="1780"/>
                  </a:lnTo>
                  <a:lnTo>
                    <a:pt x="7395" y="1747"/>
                  </a:lnTo>
                  <a:lnTo>
                    <a:pt x="7510" y="1635"/>
                  </a:lnTo>
                  <a:lnTo>
                    <a:pt x="7485" y="1561"/>
                  </a:lnTo>
                  <a:lnTo>
                    <a:pt x="7395" y="1492"/>
                  </a:lnTo>
                  <a:lnTo>
                    <a:pt x="7340" y="1454"/>
                  </a:lnTo>
                  <a:lnTo>
                    <a:pt x="7141" y="1492"/>
                  </a:lnTo>
                  <a:lnTo>
                    <a:pt x="6944" y="1454"/>
                  </a:lnTo>
                  <a:lnTo>
                    <a:pt x="6827" y="1454"/>
                  </a:lnTo>
                  <a:lnTo>
                    <a:pt x="6543" y="1527"/>
                  </a:lnTo>
                  <a:lnTo>
                    <a:pt x="6459" y="1561"/>
                  </a:lnTo>
                  <a:lnTo>
                    <a:pt x="6402" y="1706"/>
                  </a:lnTo>
                  <a:lnTo>
                    <a:pt x="6402" y="1747"/>
                  </a:lnTo>
                  <a:lnTo>
                    <a:pt x="6459" y="1817"/>
                  </a:lnTo>
                  <a:lnTo>
                    <a:pt x="6571" y="1817"/>
                  </a:lnTo>
                  <a:lnTo>
                    <a:pt x="6514" y="1747"/>
                  </a:lnTo>
                  <a:lnTo>
                    <a:pt x="6686" y="1673"/>
                  </a:lnTo>
                  <a:lnTo>
                    <a:pt x="6853" y="1635"/>
                  </a:lnTo>
                  <a:lnTo>
                    <a:pt x="7056" y="1673"/>
                  </a:lnTo>
                  <a:lnTo>
                    <a:pt x="7113" y="1747"/>
                  </a:lnTo>
                  <a:lnTo>
                    <a:pt x="7113" y="1817"/>
                  </a:lnTo>
                  <a:lnTo>
                    <a:pt x="7283" y="1817"/>
                  </a:lnTo>
                  <a:lnTo>
                    <a:pt x="7340" y="1855"/>
                  </a:lnTo>
                  <a:lnTo>
                    <a:pt x="7369" y="1999"/>
                  </a:lnTo>
                  <a:lnTo>
                    <a:pt x="7311" y="2143"/>
                  </a:lnTo>
                  <a:lnTo>
                    <a:pt x="7225" y="2181"/>
                  </a:lnTo>
                  <a:lnTo>
                    <a:pt x="7171" y="2106"/>
                  </a:lnTo>
                  <a:lnTo>
                    <a:pt x="7056" y="2074"/>
                  </a:lnTo>
                  <a:lnTo>
                    <a:pt x="6944" y="2074"/>
                  </a:lnTo>
                  <a:lnTo>
                    <a:pt x="6798" y="2074"/>
                  </a:lnTo>
                  <a:lnTo>
                    <a:pt x="6770" y="2074"/>
                  </a:lnTo>
                  <a:lnTo>
                    <a:pt x="6686" y="2106"/>
                  </a:lnTo>
                  <a:lnTo>
                    <a:pt x="6488" y="2218"/>
                  </a:lnTo>
                  <a:lnTo>
                    <a:pt x="6514" y="2288"/>
                  </a:lnTo>
                  <a:lnTo>
                    <a:pt x="6798" y="2250"/>
                  </a:lnTo>
                  <a:lnTo>
                    <a:pt x="6915" y="2250"/>
                  </a:lnTo>
                  <a:lnTo>
                    <a:pt x="7056" y="2288"/>
                  </a:lnTo>
                  <a:lnTo>
                    <a:pt x="7084" y="2358"/>
                  </a:lnTo>
                  <a:lnTo>
                    <a:pt x="7084" y="2470"/>
                  </a:lnTo>
                  <a:lnTo>
                    <a:pt x="7056" y="2544"/>
                  </a:lnTo>
                  <a:lnTo>
                    <a:pt x="7225" y="2506"/>
                  </a:lnTo>
                  <a:lnTo>
                    <a:pt x="7283" y="2432"/>
                  </a:lnTo>
                  <a:lnTo>
                    <a:pt x="7340" y="2324"/>
                  </a:lnTo>
                  <a:lnTo>
                    <a:pt x="7340" y="2250"/>
                  </a:lnTo>
                  <a:lnTo>
                    <a:pt x="7452" y="2181"/>
                  </a:lnTo>
                  <a:lnTo>
                    <a:pt x="7369" y="2250"/>
                  </a:lnTo>
                  <a:lnTo>
                    <a:pt x="7340" y="2399"/>
                  </a:lnTo>
                  <a:lnTo>
                    <a:pt x="7257" y="2506"/>
                  </a:lnTo>
                  <a:lnTo>
                    <a:pt x="7199" y="2578"/>
                  </a:lnTo>
                  <a:lnTo>
                    <a:pt x="7084" y="2652"/>
                  </a:lnTo>
                  <a:lnTo>
                    <a:pt x="6944" y="2726"/>
                  </a:lnTo>
                  <a:lnTo>
                    <a:pt x="6770" y="2759"/>
                  </a:lnTo>
                  <a:lnTo>
                    <a:pt x="6827" y="2795"/>
                  </a:lnTo>
                  <a:lnTo>
                    <a:pt x="6853" y="2833"/>
                  </a:lnTo>
                  <a:lnTo>
                    <a:pt x="6798" y="2903"/>
                  </a:lnTo>
                  <a:lnTo>
                    <a:pt x="6715" y="2977"/>
                  </a:lnTo>
                  <a:lnTo>
                    <a:pt x="6600" y="3053"/>
                  </a:lnTo>
                  <a:lnTo>
                    <a:pt x="6543" y="3084"/>
                  </a:lnTo>
                  <a:lnTo>
                    <a:pt x="6344" y="3160"/>
                  </a:lnTo>
                  <a:lnTo>
                    <a:pt x="6034" y="3234"/>
                  </a:lnTo>
                  <a:lnTo>
                    <a:pt x="5748" y="3304"/>
                  </a:lnTo>
                  <a:lnTo>
                    <a:pt x="5323" y="3412"/>
                  </a:lnTo>
                  <a:lnTo>
                    <a:pt x="4780" y="3559"/>
                  </a:lnTo>
                  <a:lnTo>
                    <a:pt x="4297" y="3671"/>
                  </a:lnTo>
                  <a:lnTo>
                    <a:pt x="3929" y="3779"/>
                  </a:lnTo>
                  <a:lnTo>
                    <a:pt x="3669" y="3887"/>
                  </a:lnTo>
                  <a:lnTo>
                    <a:pt x="3440" y="4030"/>
                  </a:lnTo>
                  <a:lnTo>
                    <a:pt x="3246" y="4138"/>
                  </a:lnTo>
                  <a:lnTo>
                    <a:pt x="3102" y="4283"/>
                  </a:lnTo>
                  <a:lnTo>
                    <a:pt x="2932" y="4505"/>
                  </a:lnTo>
                  <a:lnTo>
                    <a:pt x="2874" y="4651"/>
                  </a:lnTo>
                  <a:lnTo>
                    <a:pt x="2817" y="4865"/>
                  </a:lnTo>
                  <a:lnTo>
                    <a:pt x="2791" y="5052"/>
                  </a:lnTo>
                  <a:lnTo>
                    <a:pt x="2817" y="5159"/>
                  </a:lnTo>
                  <a:lnTo>
                    <a:pt x="2850" y="5196"/>
                  </a:lnTo>
                  <a:lnTo>
                    <a:pt x="3358" y="4505"/>
                  </a:lnTo>
                  <a:lnTo>
                    <a:pt x="2986" y="5084"/>
                  </a:lnTo>
                  <a:lnTo>
                    <a:pt x="3871" y="4283"/>
                  </a:lnTo>
                  <a:lnTo>
                    <a:pt x="3102" y="5122"/>
                  </a:lnTo>
                  <a:lnTo>
                    <a:pt x="3727" y="4795"/>
                  </a:lnTo>
                  <a:lnTo>
                    <a:pt x="3188" y="5196"/>
                  </a:lnTo>
                  <a:lnTo>
                    <a:pt x="3701" y="5052"/>
                  </a:lnTo>
                  <a:lnTo>
                    <a:pt x="3131" y="5377"/>
                  </a:lnTo>
                  <a:lnTo>
                    <a:pt x="3953" y="5228"/>
                  </a:lnTo>
                  <a:lnTo>
                    <a:pt x="3358" y="5410"/>
                  </a:lnTo>
                  <a:lnTo>
                    <a:pt x="5409" y="5410"/>
                  </a:lnTo>
                  <a:lnTo>
                    <a:pt x="2733" y="5522"/>
                  </a:lnTo>
                  <a:lnTo>
                    <a:pt x="0" y="5410"/>
                  </a:lnTo>
                  <a:lnTo>
                    <a:pt x="2535" y="5410"/>
                  </a:lnTo>
                  <a:lnTo>
                    <a:pt x="1650" y="5303"/>
                  </a:lnTo>
                  <a:lnTo>
                    <a:pt x="2361" y="5303"/>
                  </a:lnTo>
                  <a:lnTo>
                    <a:pt x="2023" y="5084"/>
                  </a:lnTo>
                  <a:lnTo>
                    <a:pt x="2332" y="5196"/>
                  </a:lnTo>
                  <a:lnTo>
                    <a:pt x="2163" y="4902"/>
                  </a:lnTo>
                  <a:lnTo>
                    <a:pt x="2590" y="5266"/>
                  </a:lnTo>
                  <a:lnTo>
                    <a:pt x="2451" y="4759"/>
                  </a:lnTo>
                  <a:lnTo>
                    <a:pt x="2817" y="5228"/>
                  </a:lnTo>
                  <a:close/>
                </a:path>
              </a:pathLst>
            </a:custGeom>
            <a:solidFill>
              <a:srgbClr val="000000"/>
            </a:solidFill>
            <a:ln w="0">
              <a:solidFill>
                <a:srgbClr val="000000"/>
              </a:solidFill>
              <a:prstDash val="solid"/>
              <a:round/>
              <a:headEnd/>
              <a:tailEnd/>
            </a:ln>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898" name="Freeform 34"/>
            <p:cNvSpPr>
              <a:spLocks/>
            </p:cNvSpPr>
            <p:nvPr/>
          </p:nvSpPr>
          <p:spPr bwMode="auto">
            <a:xfrm>
              <a:off x="4751" y="3801"/>
              <a:ext cx="256" cy="355"/>
            </a:xfrm>
            <a:custGeom>
              <a:avLst/>
              <a:gdLst/>
              <a:ahLst/>
              <a:cxnLst>
                <a:cxn ang="0">
                  <a:pos x="744" y="144"/>
                </a:cxn>
                <a:cxn ang="0">
                  <a:pos x="625" y="75"/>
                </a:cxn>
                <a:cxn ang="0">
                  <a:pos x="430" y="107"/>
                </a:cxn>
                <a:cxn ang="0">
                  <a:pos x="398" y="182"/>
                </a:cxn>
                <a:cxn ang="0">
                  <a:pos x="314" y="107"/>
                </a:cxn>
                <a:cxn ang="0">
                  <a:pos x="257" y="107"/>
                </a:cxn>
                <a:cxn ang="0">
                  <a:pos x="145" y="144"/>
                </a:cxn>
                <a:cxn ang="0">
                  <a:pos x="87" y="219"/>
                </a:cxn>
                <a:cxn ang="0">
                  <a:pos x="0" y="144"/>
                </a:cxn>
                <a:cxn ang="0">
                  <a:pos x="59" y="359"/>
                </a:cxn>
                <a:cxn ang="0">
                  <a:pos x="202" y="325"/>
                </a:cxn>
                <a:cxn ang="0">
                  <a:pos x="343" y="325"/>
                </a:cxn>
                <a:cxn ang="0">
                  <a:pos x="371" y="400"/>
                </a:cxn>
                <a:cxn ang="0">
                  <a:pos x="202" y="471"/>
                </a:cxn>
                <a:cxn ang="0">
                  <a:pos x="116" y="545"/>
                </a:cxn>
                <a:cxn ang="0">
                  <a:pos x="116" y="579"/>
                </a:cxn>
                <a:cxn ang="0">
                  <a:pos x="145" y="686"/>
                </a:cxn>
                <a:cxn ang="0">
                  <a:pos x="59" y="796"/>
                </a:cxn>
                <a:cxn ang="0">
                  <a:pos x="314" y="686"/>
                </a:cxn>
                <a:cxn ang="0">
                  <a:pos x="257" y="620"/>
                </a:cxn>
                <a:cxn ang="0">
                  <a:pos x="314" y="545"/>
                </a:cxn>
                <a:cxn ang="0">
                  <a:pos x="398" y="545"/>
                </a:cxn>
                <a:cxn ang="0">
                  <a:pos x="430" y="620"/>
                </a:cxn>
                <a:cxn ang="0">
                  <a:pos x="575" y="545"/>
                </a:cxn>
                <a:cxn ang="0">
                  <a:pos x="625" y="545"/>
                </a:cxn>
                <a:cxn ang="0">
                  <a:pos x="625" y="620"/>
                </a:cxn>
                <a:cxn ang="0">
                  <a:pos x="682" y="686"/>
                </a:cxn>
                <a:cxn ang="0">
                  <a:pos x="711" y="760"/>
                </a:cxn>
                <a:cxn ang="0">
                  <a:pos x="799" y="686"/>
                </a:cxn>
                <a:cxn ang="0">
                  <a:pos x="744" y="653"/>
                </a:cxn>
                <a:cxn ang="0">
                  <a:pos x="744" y="579"/>
                </a:cxn>
                <a:cxn ang="0">
                  <a:pos x="744" y="545"/>
                </a:cxn>
                <a:cxn ang="0">
                  <a:pos x="799" y="507"/>
                </a:cxn>
                <a:cxn ang="0">
                  <a:pos x="856" y="545"/>
                </a:cxn>
                <a:cxn ang="0">
                  <a:pos x="911" y="545"/>
                </a:cxn>
                <a:cxn ang="0">
                  <a:pos x="968" y="507"/>
                </a:cxn>
                <a:cxn ang="0">
                  <a:pos x="996" y="433"/>
                </a:cxn>
                <a:cxn ang="0">
                  <a:pos x="968" y="359"/>
                </a:cxn>
                <a:cxn ang="0">
                  <a:pos x="911" y="325"/>
                </a:cxn>
                <a:cxn ang="0">
                  <a:pos x="827" y="289"/>
                </a:cxn>
                <a:cxn ang="0">
                  <a:pos x="856" y="182"/>
                </a:cxn>
                <a:cxn ang="0">
                  <a:pos x="939" y="144"/>
                </a:cxn>
                <a:cxn ang="0">
                  <a:pos x="1054" y="75"/>
                </a:cxn>
                <a:cxn ang="0">
                  <a:pos x="1026" y="0"/>
                </a:cxn>
                <a:cxn ang="0">
                  <a:pos x="939" y="0"/>
                </a:cxn>
                <a:cxn ang="0">
                  <a:pos x="827" y="75"/>
                </a:cxn>
                <a:cxn ang="0">
                  <a:pos x="799" y="107"/>
                </a:cxn>
                <a:cxn ang="0">
                  <a:pos x="744" y="144"/>
                </a:cxn>
              </a:cxnLst>
              <a:rect l="0" t="0" r="r" b="b"/>
              <a:pathLst>
                <a:path w="1054" h="796">
                  <a:moveTo>
                    <a:pt x="744" y="144"/>
                  </a:moveTo>
                  <a:lnTo>
                    <a:pt x="625" y="75"/>
                  </a:lnTo>
                  <a:lnTo>
                    <a:pt x="430" y="107"/>
                  </a:lnTo>
                  <a:lnTo>
                    <a:pt x="398" y="182"/>
                  </a:lnTo>
                  <a:lnTo>
                    <a:pt x="314" y="107"/>
                  </a:lnTo>
                  <a:lnTo>
                    <a:pt x="257" y="107"/>
                  </a:lnTo>
                  <a:lnTo>
                    <a:pt x="145" y="144"/>
                  </a:lnTo>
                  <a:lnTo>
                    <a:pt x="87" y="219"/>
                  </a:lnTo>
                  <a:lnTo>
                    <a:pt x="0" y="144"/>
                  </a:lnTo>
                  <a:lnTo>
                    <a:pt x="59" y="359"/>
                  </a:lnTo>
                  <a:lnTo>
                    <a:pt x="202" y="325"/>
                  </a:lnTo>
                  <a:lnTo>
                    <a:pt x="343" y="325"/>
                  </a:lnTo>
                  <a:lnTo>
                    <a:pt x="371" y="400"/>
                  </a:lnTo>
                  <a:lnTo>
                    <a:pt x="202" y="471"/>
                  </a:lnTo>
                  <a:lnTo>
                    <a:pt x="116" y="545"/>
                  </a:lnTo>
                  <a:lnTo>
                    <a:pt x="116" y="579"/>
                  </a:lnTo>
                  <a:lnTo>
                    <a:pt x="145" y="686"/>
                  </a:lnTo>
                  <a:lnTo>
                    <a:pt x="59" y="796"/>
                  </a:lnTo>
                  <a:lnTo>
                    <a:pt x="314" y="686"/>
                  </a:lnTo>
                  <a:lnTo>
                    <a:pt x="257" y="620"/>
                  </a:lnTo>
                  <a:lnTo>
                    <a:pt x="314" y="545"/>
                  </a:lnTo>
                  <a:lnTo>
                    <a:pt x="398" y="545"/>
                  </a:lnTo>
                  <a:lnTo>
                    <a:pt x="430" y="620"/>
                  </a:lnTo>
                  <a:lnTo>
                    <a:pt x="575" y="545"/>
                  </a:lnTo>
                  <a:lnTo>
                    <a:pt x="625" y="545"/>
                  </a:lnTo>
                  <a:lnTo>
                    <a:pt x="625" y="620"/>
                  </a:lnTo>
                  <a:lnTo>
                    <a:pt x="682" y="686"/>
                  </a:lnTo>
                  <a:lnTo>
                    <a:pt x="711" y="760"/>
                  </a:lnTo>
                  <a:lnTo>
                    <a:pt x="799" y="686"/>
                  </a:lnTo>
                  <a:lnTo>
                    <a:pt x="744" y="653"/>
                  </a:lnTo>
                  <a:lnTo>
                    <a:pt x="744" y="579"/>
                  </a:lnTo>
                  <a:lnTo>
                    <a:pt x="744" y="545"/>
                  </a:lnTo>
                  <a:lnTo>
                    <a:pt x="799" y="507"/>
                  </a:lnTo>
                  <a:lnTo>
                    <a:pt x="856" y="545"/>
                  </a:lnTo>
                  <a:lnTo>
                    <a:pt x="911" y="545"/>
                  </a:lnTo>
                  <a:lnTo>
                    <a:pt x="968" y="507"/>
                  </a:lnTo>
                  <a:lnTo>
                    <a:pt x="996" y="433"/>
                  </a:lnTo>
                  <a:lnTo>
                    <a:pt x="968" y="359"/>
                  </a:lnTo>
                  <a:lnTo>
                    <a:pt x="911" y="325"/>
                  </a:lnTo>
                  <a:lnTo>
                    <a:pt x="827" y="289"/>
                  </a:lnTo>
                  <a:lnTo>
                    <a:pt x="856" y="182"/>
                  </a:lnTo>
                  <a:lnTo>
                    <a:pt x="939" y="144"/>
                  </a:lnTo>
                  <a:lnTo>
                    <a:pt x="1054" y="75"/>
                  </a:lnTo>
                  <a:lnTo>
                    <a:pt x="1026" y="0"/>
                  </a:lnTo>
                  <a:lnTo>
                    <a:pt x="939" y="0"/>
                  </a:lnTo>
                  <a:lnTo>
                    <a:pt x="827" y="75"/>
                  </a:lnTo>
                  <a:lnTo>
                    <a:pt x="799" y="107"/>
                  </a:lnTo>
                  <a:lnTo>
                    <a:pt x="744" y="144"/>
                  </a:lnTo>
                  <a:close/>
                </a:path>
              </a:pathLst>
            </a:custGeom>
            <a:solidFill>
              <a:srgbClr val="000000"/>
            </a:solidFill>
            <a:ln w="0">
              <a:solidFill>
                <a:srgbClr val="000000"/>
              </a:solidFill>
              <a:prstDash val="solid"/>
              <a:round/>
              <a:headEnd/>
              <a:tailEnd/>
            </a:ln>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899" name="Freeform 35"/>
            <p:cNvSpPr>
              <a:spLocks/>
            </p:cNvSpPr>
            <p:nvPr/>
          </p:nvSpPr>
          <p:spPr bwMode="auto">
            <a:xfrm>
              <a:off x="4779" y="3985"/>
              <a:ext cx="256" cy="355"/>
            </a:xfrm>
            <a:custGeom>
              <a:avLst/>
              <a:gdLst/>
              <a:ahLst/>
              <a:cxnLst>
                <a:cxn ang="0">
                  <a:pos x="893" y="327"/>
                </a:cxn>
                <a:cxn ang="0">
                  <a:pos x="786" y="351"/>
                </a:cxn>
                <a:cxn ang="0">
                  <a:pos x="712" y="434"/>
                </a:cxn>
                <a:cxn ang="0">
                  <a:pos x="587" y="397"/>
                </a:cxn>
                <a:cxn ang="0">
                  <a:pos x="492" y="339"/>
                </a:cxn>
                <a:cxn ang="0">
                  <a:pos x="480" y="406"/>
                </a:cxn>
                <a:cxn ang="0">
                  <a:pos x="397" y="368"/>
                </a:cxn>
                <a:cxn ang="0">
                  <a:pos x="332" y="368"/>
                </a:cxn>
                <a:cxn ang="0">
                  <a:pos x="430" y="451"/>
                </a:cxn>
                <a:cxn ang="0">
                  <a:pos x="237" y="547"/>
                </a:cxn>
                <a:cxn ang="0">
                  <a:pos x="142" y="654"/>
                </a:cxn>
                <a:cxn ang="0">
                  <a:pos x="84" y="729"/>
                </a:cxn>
                <a:cxn ang="0">
                  <a:pos x="29" y="835"/>
                </a:cxn>
                <a:cxn ang="0">
                  <a:pos x="0" y="910"/>
                </a:cxn>
                <a:cxn ang="0">
                  <a:pos x="116" y="803"/>
                </a:cxn>
                <a:cxn ang="0">
                  <a:pos x="227" y="654"/>
                </a:cxn>
                <a:cxn ang="0">
                  <a:pos x="377" y="583"/>
                </a:cxn>
                <a:cxn ang="0">
                  <a:pos x="492" y="570"/>
                </a:cxn>
                <a:cxn ang="0">
                  <a:pos x="535" y="625"/>
                </a:cxn>
                <a:cxn ang="0">
                  <a:pos x="397" y="733"/>
                </a:cxn>
                <a:cxn ang="0">
                  <a:pos x="368" y="872"/>
                </a:cxn>
                <a:cxn ang="0">
                  <a:pos x="368" y="979"/>
                </a:cxn>
                <a:cxn ang="0">
                  <a:pos x="368" y="1054"/>
                </a:cxn>
                <a:cxn ang="0">
                  <a:pos x="368" y="1166"/>
                </a:cxn>
                <a:cxn ang="0">
                  <a:pos x="430" y="979"/>
                </a:cxn>
                <a:cxn ang="0">
                  <a:pos x="485" y="872"/>
                </a:cxn>
                <a:cxn ang="0">
                  <a:pos x="472" y="757"/>
                </a:cxn>
                <a:cxn ang="0">
                  <a:pos x="617" y="706"/>
                </a:cxn>
                <a:cxn ang="0">
                  <a:pos x="736" y="881"/>
                </a:cxn>
                <a:cxn ang="0">
                  <a:pos x="769" y="729"/>
                </a:cxn>
                <a:cxn ang="0">
                  <a:pos x="769" y="654"/>
                </a:cxn>
                <a:cxn ang="0">
                  <a:pos x="852" y="559"/>
                </a:cxn>
                <a:cxn ang="0">
                  <a:pos x="915" y="583"/>
                </a:cxn>
                <a:cxn ang="0">
                  <a:pos x="989" y="547"/>
                </a:cxn>
                <a:cxn ang="0">
                  <a:pos x="1079" y="654"/>
                </a:cxn>
                <a:cxn ang="0">
                  <a:pos x="1136" y="695"/>
                </a:cxn>
                <a:cxn ang="0">
                  <a:pos x="1195" y="729"/>
                </a:cxn>
                <a:cxn ang="0">
                  <a:pos x="1225" y="803"/>
                </a:cxn>
                <a:cxn ang="0">
                  <a:pos x="1225" y="729"/>
                </a:cxn>
                <a:cxn ang="0">
                  <a:pos x="1195" y="654"/>
                </a:cxn>
                <a:cxn ang="0">
                  <a:pos x="1167" y="621"/>
                </a:cxn>
                <a:cxn ang="0">
                  <a:pos x="1136" y="547"/>
                </a:cxn>
                <a:cxn ang="0">
                  <a:pos x="1084" y="463"/>
                </a:cxn>
                <a:cxn ang="0">
                  <a:pos x="1212" y="513"/>
                </a:cxn>
                <a:cxn ang="0">
                  <a:pos x="1286" y="434"/>
                </a:cxn>
                <a:cxn ang="0">
                  <a:pos x="1306" y="339"/>
                </a:cxn>
                <a:cxn ang="0">
                  <a:pos x="1204" y="231"/>
                </a:cxn>
                <a:cxn ang="0">
                  <a:pos x="1195" y="294"/>
                </a:cxn>
                <a:cxn ang="0">
                  <a:pos x="1136" y="294"/>
                </a:cxn>
                <a:cxn ang="0">
                  <a:pos x="1079" y="294"/>
                </a:cxn>
                <a:cxn ang="0">
                  <a:pos x="1043" y="351"/>
                </a:cxn>
                <a:cxn ang="0">
                  <a:pos x="967" y="294"/>
                </a:cxn>
                <a:cxn ang="0">
                  <a:pos x="998" y="184"/>
                </a:cxn>
                <a:cxn ang="0">
                  <a:pos x="1022" y="146"/>
                </a:cxn>
                <a:cxn ang="0">
                  <a:pos x="1079" y="76"/>
                </a:cxn>
                <a:cxn ang="0">
                  <a:pos x="1136" y="0"/>
                </a:cxn>
                <a:cxn ang="0">
                  <a:pos x="998" y="76"/>
                </a:cxn>
                <a:cxn ang="0">
                  <a:pos x="910" y="146"/>
                </a:cxn>
                <a:cxn ang="0">
                  <a:pos x="910" y="220"/>
                </a:cxn>
                <a:cxn ang="0">
                  <a:pos x="893" y="327"/>
                </a:cxn>
              </a:cxnLst>
              <a:rect l="0" t="0" r="r" b="b"/>
              <a:pathLst>
                <a:path w="1306" h="1166">
                  <a:moveTo>
                    <a:pt x="893" y="327"/>
                  </a:moveTo>
                  <a:lnTo>
                    <a:pt x="786" y="351"/>
                  </a:lnTo>
                  <a:lnTo>
                    <a:pt x="712" y="434"/>
                  </a:lnTo>
                  <a:lnTo>
                    <a:pt x="587" y="397"/>
                  </a:lnTo>
                  <a:lnTo>
                    <a:pt x="492" y="339"/>
                  </a:lnTo>
                  <a:lnTo>
                    <a:pt x="480" y="406"/>
                  </a:lnTo>
                  <a:lnTo>
                    <a:pt x="397" y="368"/>
                  </a:lnTo>
                  <a:lnTo>
                    <a:pt x="332" y="368"/>
                  </a:lnTo>
                  <a:lnTo>
                    <a:pt x="430" y="451"/>
                  </a:lnTo>
                  <a:lnTo>
                    <a:pt x="237" y="547"/>
                  </a:lnTo>
                  <a:lnTo>
                    <a:pt x="142" y="654"/>
                  </a:lnTo>
                  <a:lnTo>
                    <a:pt x="84" y="729"/>
                  </a:lnTo>
                  <a:lnTo>
                    <a:pt x="29" y="835"/>
                  </a:lnTo>
                  <a:lnTo>
                    <a:pt x="0" y="910"/>
                  </a:lnTo>
                  <a:lnTo>
                    <a:pt x="116" y="803"/>
                  </a:lnTo>
                  <a:lnTo>
                    <a:pt x="227" y="654"/>
                  </a:lnTo>
                  <a:lnTo>
                    <a:pt x="377" y="583"/>
                  </a:lnTo>
                  <a:lnTo>
                    <a:pt x="492" y="570"/>
                  </a:lnTo>
                  <a:lnTo>
                    <a:pt x="535" y="625"/>
                  </a:lnTo>
                  <a:lnTo>
                    <a:pt x="397" y="733"/>
                  </a:lnTo>
                  <a:lnTo>
                    <a:pt x="368" y="872"/>
                  </a:lnTo>
                  <a:lnTo>
                    <a:pt x="368" y="979"/>
                  </a:lnTo>
                  <a:lnTo>
                    <a:pt x="368" y="1054"/>
                  </a:lnTo>
                  <a:lnTo>
                    <a:pt x="368" y="1166"/>
                  </a:lnTo>
                  <a:lnTo>
                    <a:pt x="430" y="979"/>
                  </a:lnTo>
                  <a:lnTo>
                    <a:pt x="485" y="872"/>
                  </a:lnTo>
                  <a:lnTo>
                    <a:pt x="472" y="757"/>
                  </a:lnTo>
                  <a:lnTo>
                    <a:pt x="617" y="706"/>
                  </a:lnTo>
                  <a:lnTo>
                    <a:pt x="736" y="881"/>
                  </a:lnTo>
                  <a:lnTo>
                    <a:pt x="769" y="729"/>
                  </a:lnTo>
                  <a:lnTo>
                    <a:pt x="769" y="654"/>
                  </a:lnTo>
                  <a:lnTo>
                    <a:pt x="852" y="559"/>
                  </a:lnTo>
                  <a:lnTo>
                    <a:pt x="915" y="583"/>
                  </a:lnTo>
                  <a:lnTo>
                    <a:pt x="989" y="547"/>
                  </a:lnTo>
                  <a:lnTo>
                    <a:pt x="1079" y="654"/>
                  </a:lnTo>
                  <a:lnTo>
                    <a:pt x="1136" y="695"/>
                  </a:lnTo>
                  <a:lnTo>
                    <a:pt x="1195" y="729"/>
                  </a:lnTo>
                  <a:lnTo>
                    <a:pt x="1225" y="803"/>
                  </a:lnTo>
                  <a:lnTo>
                    <a:pt x="1225" y="729"/>
                  </a:lnTo>
                  <a:lnTo>
                    <a:pt x="1195" y="654"/>
                  </a:lnTo>
                  <a:lnTo>
                    <a:pt x="1167" y="621"/>
                  </a:lnTo>
                  <a:lnTo>
                    <a:pt x="1136" y="547"/>
                  </a:lnTo>
                  <a:lnTo>
                    <a:pt x="1084" y="463"/>
                  </a:lnTo>
                  <a:lnTo>
                    <a:pt x="1212" y="513"/>
                  </a:lnTo>
                  <a:lnTo>
                    <a:pt x="1286" y="434"/>
                  </a:lnTo>
                  <a:lnTo>
                    <a:pt x="1306" y="339"/>
                  </a:lnTo>
                  <a:lnTo>
                    <a:pt x="1204" y="231"/>
                  </a:lnTo>
                  <a:lnTo>
                    <a:pt x="1195" y="294"/>
                  </a:lnTo>
                  <a:lnTo>
                    <a:pt x="1136" y="294"/>
                  </a:lnTo>
                  <a:lnTo>
                    <a:pt x="1079" y="294"/>
                  </a:lnTo>
                  <a:lnTo>
                    <a:pt x="1043" y="351"/>
                  </a:lnTo>
                  <a:lnTo>
                    <a:pt x="967" y="294"/>
                  </a:lnTo>
                  <a:lnTo>
                    <a:pt x="998" y="184"/>
                  </a:lnTo>
                  <a:lnTo>
                    <a:pt x="1022" y="146"/>
                  </a:lnTo>
                  <a:lnTo>
                    <a:pt x="1079" y="76"/>
                  </a:lnTo>
                  <a:lnTo>
                    <a:pt x="1136" y="0"/>
                  </a:lnTo>
                  <a:lnTo>
                    <a:pt x="998" y="76"/>
                  </a:lnTo>
                  <a:lnTo>
                    <a:pt x="910" y="146"/>
                  </a:lnTo>
                  <a:lnTo>
                    <a:pt x="910" y="220"/>
                  </a:lnTo>
                  <a:lnTo>
                    <a:pt x="893" y="327"/>
                  </a:lnTo>
                  <a:close/>
                </a:path>
              </a:pathLst>
            </a:custGeom>
            <a:solidFill>
              <a:srgbClr val="000000"/>
            </a:solidFill>
            <a:ln w="0">
              <a:solidFill>
                <a:srgbClr val="000000"/>
              </a:solidFill>
              <a:prstDash val="solid"/>
              <a:round/>
              <a:headEnd/>
              <a:tailEnd/>
            </a:ln>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00" name="Freeform 36"/>
            <p:cNvSpPr>
              <a:spLocks/>
            </p:cNvSpPr>
            <p:nvPr/>
          </p:nvSpPr>
          <p:spPr bwMode="auto">
            <a:xfrm>
              <a:off x="4916" y="3982"/>
              <a:ext cx="256" cy="355"/>
            </a:xfrm>
            <a:custGeom>
              <a:avLst/>
              <a:gdLst/>
              <a:ahLst/>
              <a:cxnLst>
                <a:cxn ang="0">
                  <a:pos x="112" y="139"/>
                </a:cxn>
                <a:cxn ang="0">
                  <a:pos x="138" y="251"/>
                </a:cxn>
                <a:cxn ang="0">
                  <a:pos x="138" y="358"/>
                </a:cxn>
                <a:cxn ang="0">
                  <a:pos x="83" y="465"/>
                </a:cxn>
                <a:cxn ang="0">
                  <a:pos x="0" y="578"/>
                </a:cxn>
                <a:cxn ang="0">
                  <a:pos x="195" y="578"/>
                </a:cxn>
                <a:cxn ang="0">
                  <a:pos x="398" y="614"/>
                </a:cxn>
                <a:cxn ang="0">
                  <a:pos x="542" y="685"/>
                </a:cxn>
                <a:cxn ang="0">
                  <a:pos x="568" y="540"/>
                </a:cxn>
                <a:cxn ang="0">
                  <a:pos x="597" y="432"/>
                </a:cxn>
                <a:cxn ang="0">
                  <a:pos x="597" y="251"/>
                </a:cxn>
                <a:cxn ang="0">
                  <a:pos x="683" y="107"/>
                </a:cxn>
                <a:cxn ang="0">
                  <a:pos x="737" y="31"/>
                </a:cxn>
                <a:cxn ang="0">
                  <a:pos x="597" y="177"/>
                </a:cxn>
                <a:cxn ang="0">
                  <a:pos x="568" y="325"/>
                </a:cxn>
                <a:cxn ang="0">
                  <a:pos x="542" y="432"/>
                </a:cxn>
                <a:cxn ang="0">
                  <a:pos x="542" y="506"/>
                </a:cxn>
                <a:cxn ang="0">
                  <a:pos x="509" y="578"/>
                </a:cxn>
                <a:cxn ang="0">
                  <a:pos x="315" y="540"/>
                </a:cxn>
                <a:cxn ang="0">
                  <a:pos x="170" y="540"/>
                </a:cxn>
                <a:cxn ang="0">
                  <a:pos x="83" y="540"/>
                </a:cxn>
                <a:cxn ang="0">
                  <a:pos x="170" y="399"/>
                </a:cxn>
                <a:cxn ang="0">
                  <a:pos x="195" y="215"/>
                </a:cxn>
                <a:cxn ang="0">
                  <a:pos x="170" y="107"/>
                </a:cxn>
                <a:cxn ang="0">
                  <a:pos x="654" y="0"/>
                </a:cxn>
                <a:cxn ang="0">
                  <a:pos x="112" y="139"/>
                </a:cxn>
              </a:cxnLst>
              <a:rect l="0" t="0" r="r" b="b"/>
              <a:pathLst>
                <a:path w="737" h="685">
                  <a:moveTo>
                    <a:pt x="112" y="139"/>
                  </a:moveTo>
                  <a:lnTo>
                    <a:pt x="138" y="251"/>
                  </a:lnTo>
                  <a:lnTo>
                    <a:pt x="138" y="358"/>
                  </a:lnTo>
                  <a:lnTo>
                    <a:pt x="83" y="465"/>
                  </a:lnTo>
                  <a:lnTo>
                    <a:pt x="0" y="578"/>
                  </a:lnTo>
                  <a:lnTo>
                    <a:pt x="195" y="578"/>
                  </a:lnTo>
                  <a:lnTo>
                    <a:pt x="398" y="614"/>
                  </a:lnTo>
                  <a:lnTo>
                    <a:pt x="542" y="685"/>
                  </a:lnTo>
                  <a:lnTo>
                    <a:pt x="568" y="540"/>
                  </a:lnTo>
                  <a:lnTo>
                    <a:pt x="597" y="432"/>
                  </a:lnTo>
                  <a:lnTo>
                    <a:pt x="597" y="251"/>
                  </a:lnTo>
                  <a:lnTo>
                    <a:pt x="683" y="107"/>
                  </a:lnTo>
                  <a:lnTo>
                    <a:pt x="737" y="31"/>
                  </a:lnTo>
                  <a:lnTo>
                    <a:pt x="597" y="177"/>
                  </a:lnTo>
                  <a:lnTo>
                    <a:pt x="568" y="325"/>
                  </a:lnTo>
                  <a:lnTo>
                    <a:pt x="542" y="432"/>
                  </a:lnTo>
                  <a:lnTo>
                    <a:pt x="542" y="506"/>
                  </a:lnTo>
                  <a:lnTo>
                    <a:pt x="509" y="578"/>
                  </a:lnTo>
                  <a:lnTo>
                    <a:pt x="315" y="540"/>
                  </a:lnTo>
                  <a:lnTo>
                    <a:pt x="170" y="540"/>
                  </a:lnTo>
                  <a:lnTo>
                    <a:pt x="83" y="540"/>
                  </a:lnTo>
                  <a:lnTo>
                    <a:pt x="170" y="399"/>
                  </a:lnTo>
                  <a:lnTo>
                    <a:pt x="195" y="215"/>
                  </a:lnTo>
                  <a:lnTo>
                    <a:pt x="170" y="107"/>
                  </a:lnTo>
                  <a:lnTo>
                    <a:pt x="654" y="0"/>
                  </a:lnTo>
                  <a:lnTo>
                    <a:pt x="112" y="139"/>
                  </a:lnTo>
                  <a:close/>
                </a:path>
              </a:pathLst>
            </a:custGeom>
            <a:solidFill>
              <a:srgbClr val="000000"/>
            </a:solidFill>
            <a:ln w="0">
              <a:solidFill>
                <a:srgbClr val="000000"/>
              </a:solidFill>
              <a:prstDash val="solid"/>
              <a:round/>
              <a:headEnd/>
              <a:tailEnd/>
            </a:ln>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01" name="Freeform 37"/>
            <p:cNvSpPr>
              <a:spLocks/>
            </p:cNvSpPr>
            <p:nvPr/>
          </p:nvSpPr>
          <p:spPr bwMode="auto">
            <a:xfrm>
              <a:off x="4689" y="3457"/>
              <a:ext cx="256" cy="355"/>
            </a:xfrm>
            <a:custGeom>
              <a:avLst/>
              <a:gdLst/>
              <a:ahLst/>
              <a:cxnLst>
                <a:cxn ang="0">
                  <a:pos x="2017" y="2255"/>
                </a:cxn>
                <a:cxn ang="0">
                  <a:pos x="1425" y="2400"/>
                </a:cxn>
                <a:cxn ang="0">
                  <a:pos x="797" y="2326"/>
                </a:cxn>
                <a:cxn ang="0">
                  <a:pos x="396" y="1887"/>
                </a:cxn>
                <a:cxn ang="0">
                  <a:pos x="143" y="1421"/>
                </a:cxn>
                <a:cxn ang="0">
                  <a:pos x="310" y="1201"/>
                </a:cxn>
                <a:cxn ang="0">
                  <a:pos x="681" y="834"/>
                </a:cxn>
                <a:cxn ang="0">
                  <a:pos x="1222" y="946"/>
                </a:cxn>
                <a:cxn ang="0">
                  <a:pos x="1962" y="908"/>
                </a:cxn>
                <a:cxn ang="0">
                  <a:pos x="2220" y="583"/>
                </a:cxn>
                <a:cxn ang="0">
                  <a:pos x="2642" y="327"/>
                </a:cxn>
                <a:cxn ang="0">
                  <a:pos x="3275" y="108"/>
                </a:cxn>
                <a:cxn ang="0">
                  <a:pos x="4750" y="327"/>
                </a:cxn>
                <a:cxn ang="0">
                  <a:pos x="4237" y="695"/>
                </a:cxn>
                <a:cxn ang="0">
                  <a:pos x="3585" y="834"/>
                </a:cxn>
                <a:cxn ang="0">
                  <a:pos x="3013" y="834"/>
                </a:cxn>
                <a:cxn ang="0">
                  <a:pos x="2535" y="834"/>
                </a:cxn>
                <a:cxn ang="0">
                  <a:pos x="3129" y="1091"/>
                </a:cxn>
                <a:cxn ang="0">
                  <a:pos x="3754" y="984"/>
                </a:cxn>
                <a:cxn ang="0">
                  <a:pos x="4406" y="1091"/>
                </a:cxn>
                <a:cxn ang="0">
                  <a:pos x="5005" y="1020"/>
                </a:cxn>
                <a:cxn ang="0">
                  <a:pos x="5490" y="726"/>
                </a:cxn>
                <a:cxn ang="0">
                  <a:pos x="5917" y="509"/>
                </a:cxn>
                <a:cxn ang="0">
                  <a:pos x="6342" y="182"/>
                </a:cxn>
                <a:cxn ang="0">
                  <a:pos x="8760" y="182"/>
                </a:cxn>
                <a:cxn ang="0">
                  <a:pos x="7934" y="434"/>
                </a:cxn>
                <a:cxn ang="0">
                  <a:pos x="8020" y="583"/>
                </a:cxn>
                <a:cxn ang="0">
                  <a:pos x="8562" y="434"/>
                </a:cxn>
                <a:cxn ang="0">
                  <a:pos x="8108" y="876"/>
                </a:cxn>
                <a:cxn ang="0">
                  <a:pos x="7595" y="1160"/>
                </a:cxn>
                <a:cxn ang="0">
                  <a:pos x="6855" y="1272"/>
                </a:cxn>
                <a:cxn ang="0">
                  <a:pos x="6313" y="1309"/>
                </a:cxn>
                <a:cxn ang="0">
                  <a:pos x="5545" y="1272"/>
                </a:cxn>
                <a:cxn ang="0">
                  <a:pos x="4721" y="1347"/>
                </a:cxn>
                <a:cxn ang="0">
                  <a:pos x="3869" y="1309"/>
                </a:cxn>
                <a:cxn ang="0">
                  <a:pos x="5032" y="1421"/>
                </a:cxn>
                <a:cxn ang="0">
                  <a:pos x="5089" y="1705"/>
                </a:cxn>
                <a:cxn ang="0">
                  <a:pos x="4523" y="1598"/>
                </a:cxn>
                <a:cxn ang="0">
                  <a:pos x="3754" y="1488"/>
                </a:cxn>
                <a:cxn ang="0">
                  <a:pos x="2762" y="1421"/>
                </a:cxn>
                <a:cxn ang="0">
                  <a:pos x="2074" y="1454"/>
                </a:cxn>
                <a:cxn ang="0">
                  <a:pos x="1480" y="1561"/>
                </a:cxn>
                <a:cxn ang="0">
                  <a:pos x="1137" y="1813"/>
                </a:cxn>
                <a:cxn ang="0">
                  <a:pos x="1934" y="1529"/>
                </a:cxn>
                <a:cxn ang="0">
                  <a:pos x="2190" y="1747"/>
                </a:cxn>
                <a:cxn ang="0">
                  <a:pos x="2472" y="1705"/>
                </a:cxn>
                <a:cxn ang="0">
                  <a:pos x="3013" y="1561"/>
                </a:cxn>
                <a:cxn ang="0">
                  <a:pos x="3754" y="1598"/>
                </a:cxn>
                <a:cxn ang="0">
                  <a:pos x="4693" y="1705"/>
                </a:cxn>
                <a:cxn ang="0">
                  <a:pos x="4551" y="1813"/>
                </a:cxn>
                <a:cxn ang="0">
                  <a:pos x="3953" y="1813"/>
                </a:cxn>
                <a:cxn ang="0">
                  <a:pos x="3299" y="1705"/>
                </a:cxn>
                <a:cxn ang="0">
                  <a:pos x="2762" y="1780"/>
                </a:cxn>
                <a:cxn ang="0">
                  <a:pos x="2332" y="2036"/>
                </a:cxn>
                <a:cxn ang="0">
                  <a:pos x="2277" y="2326"/>
                </a:cxn>
              </a:cxnLst>
              <a:rect l="0" t="0" r="r" b="b"/>
              <a:pathLst>
                <a:path w="8960" h="2400">
                  <a:moveTo>
                    <a:pt x="2220" y="2400"/>
                  </a:moveTo>
                  <a:lnTo>
                    <a:pt x="2074" y="2400"/>
                  </a:lnTo>
                  <a:lnTo>
                    <a:pt x="2050" y="2326"/>
                  </a:lnTo>
                  <a:lnTo>
                    <a:pt x="2017" y="2255"/>
                  </a:lnTo>
                  <a:lnTo>
                    <a:pt x="1847" y="2326"/>
                  </a:lnTo>
                  <a:lnTo>
                    <a:pt x="1764" y="2362"/>
                  </a:lnTo>
                  <a:lnTo>
                    <a:pt x="1620" y="2400"/>
                  </a:lnTo>
                  <a:lnTo>
                    <a:pt x="1425" y="2400"/>
                  </a:lnTo>
                  <a:lnTo>
                    <a:pt x="1281" y="2362"/>
                  </a:lnTo>
                  <a:lnTo>
                    <a:pt x="1198" y="2255"/>
                  </a:lnTo>
                  <a:lnTo>
                    <a:pt x="1137" y="2180"/>
                  </a:lnTo>
                  <a:lnTo>
                    <a:pt x="797" y="2326"/>
                  </a:lnTo>
                  <a:lnTo>
                    <a:pt x="656" y="2255"/>
                  </a:lnTo>
                  <a:lnTo>
                    <a:pt x="512" y="2147"/>
                  </a:lnTo>
                  <a:lnTo>
                    <a:pt x="396" y="1998"/>
                  </a:lnTo>
                  <a:lnTo>
                    <a:pt x="396" y="1887"/>
                  </a:lnTo>
                  <a:lnTo>
                    <a:pt x="260" y="1780"/>
                  </a:lnTo>
                  <a:lnTo>
                    <a:pt x="143" y="1672"/>
                  </a:lnTo>
                  <a:lnTo>
                    <a:pt x="81" y="1561"/>
                  </a:lnTo>
                  <a:lnTo>
                    <a:pt x="143" y="1421"/>
                  </a:lnTo>
                  <a:lnTo>
                    <a:pt x="143" y="1380"/>
                  </a:lnTo>
                  <a:lnTo>
                    <a:pt x="0" y="1347"/>
                  </a:lnTo>
                  <a:lnTo>
                    <a:pt x="0" y="1272"/>
                  </a:lnTo>
                  <a:lnTo>
                    <a:pt x="310" y="1201"/>
                  </a:lnTo>
                  <a:lnTo>
                    <a:pt x="396" y="1160"/>
                  </a:lnTo>
                  <a:lnTo>
                    <a:pt x="598" y="1020"/>
                  </a:lnTo>
                  <a:lnTo>
                    <a:pt x="656" y="908"/>
                  </a:lnTo>
                  <a:lnTo>
                    <a:pt x="681" y="834"/>
                  </a:lnTo>
                  <a:lnTo>
                    <a:pt x="826" y="908"/>
                  </a:lnTo>
                  <a:lnTo>
                    <a:pt x="967" y="908"/>
                  </a:lnTo>
                  <a:lnTo>
                    <a:pt x="1024" y="876"/>
                  </a:lnTo>
                  <a:lnTo>
                    <a:pt x="1222" y="946"/>
                  </a:lnTo>
                  <a:lnTo>
                    <a:pt x="1451" y="984"/>
                  </a:lnTo>
                  <a:lnTo>
                    <a:pt x="1620" y="984"/>
                  </a:lnTo>
                  <a:lnTo>
                    <a:pt x="1847" y="946"/>
                  </a:lnTo>
                  <a:lnTo>
                    <a:pt x="1962" y="908"/>
                  </a:lnTo>
                  <a:lnTo>
                    <a:pt x="2074" y="876"/>
                  </a:lnTo>
                  <a:lnTo>
                    <a:pt x="2190" y="764"/>
                  </a:lnTo>
                  <a:lnTo>
                    <a:pt x="2220" y="695"/>
                  </a:lnTo>
                  <a:lnTo>
                    <a:pt x="2220" y="583"/>
                  </a:lnTo>
                  <a:lnTo>
                    <a:pt x="2587" y="509"/>
                  </a:lnTo>
                  <a:lnTo>
                    <a:pt x="2642" y="434"/>
                  </a:lnTo>
                  <a:lnTo>
                    <a:pt x="2642" y="401"/>
                  </a:lnTo>
                  <a:lnTo>
                    <a:pt x="2642" y="327"/>
                  </a:lnTo>
                  <a:lnTo>
                    <a:pt x="2926" y="327"/>
                  </a:lnTo>
                  <a:lnTo>
                    <a:pt x="3046" y="294"/>
                  </a:lnTo>
                  <a:lnTo>
                    <a:pt x="3187" y="220"/>
                  </a:lnTo>
                  <a:lnTo>
                    <a:pt x="3275" y="108"/>
                  </a:lnTo>
                  <a:lnTo>
                    <a:pt x="3241" y="0"/>
                  </a:lnTo>
                  <a:lnTo>
                    <a:pt x="5122" y="0"/>
                  </a:lnTo>
                  <a:lnTo>
                    <a:pt x="4920" y="220"/>
                  </a:lnTo>
                  <a:lnTo>
                    <a:pt x="4750" y="327"/>
                  </a:lnTo>
                  <a:lnTo>
                    <a:pt x="4609" y="401"/>
                  </a:lnTo>
                  <a:lnTo>
                    <a:pt x="4494" y="401"/>
                  </a:lnTo>
                  <a:lnTo>
                    <a:pt x="4382" y="549"/>
                  </a:lnTo>
                  <a:lnTo>
                    <a:pt x="4237" y="695"/>
                  </a:lnTo>
                  <a:lnTo>
                    <a:pt x="4068" y="764"/>
                  </a:lnTo>
                  <a:lnTo>
                    <a:pt x="3924" y="764"/>
                  </a:lnTo>
                  <a:lnTo>
                    <a:pt x="3754" y="726"/>
                  </a:lnTo>
                  <a:lnTo>
                    <a:pt x="3585" y="834"/>
                  </a:lnTo>
                  <a:lnTo>
                    <a:pt x="3468" y="908"/>
                  </a:lnTo>
                  <a:lnTo>
                    <a:pt x="3299" y="946"/>
                  </a:lnTo>
                  <a:lnTo>
                    <a:pt x="3101" y="876"/>
                  </a:lnTo>
                  <a:lnTo>
                    <a:pt x="3013" y="834"/>
                  </a:lnTo>
                  <a:lnTo>
                    <a:pt x="2989" y="800"/>
                  </a:lnTo>
                  <a:lnTo>
                    <a:pt x="2819" y="876"/>
                  </a:lnTo>
                  <a:lnTo>
                    <a:pt x="2733" y="876"/>
                  </a:lnTo>
                  <a:lnTo>
                    <a:pt x="2535" y="834"/>
                  </a:lnTo>
                  <a:lnTo>
                    <a:pt x="2733" y="908"/>
                  </a:lnTo>
                  <a:lnTo>
                    <a:pt x="2902" y="908"/>
                  </a:lnTo>
                  <a:lnTo>
                    <a:pt x="3046" y="984"/>
                  </a:lnTo>
                  <a:lnTo>
                    <a:pt x="3129" y="1091"/>
                  </a:lnTo>
                  <a:lnTo>
                    <a:pt x="3299" y="1128"/>
                  </a:lnTo>
                  <a:lnTo>
                    <a:pt x="3444" y="1091"/>
                  </a:lnTo>
                  <a:lnTo>
                    <a:pt x="3585" y="1054"/>
                  </a:lnTo>
                  <a:lnTo>
                    <a:pt x="3754" y="984"/>
                  </a:lnTo>
                  <a:lnTo>
                    <a:pt x="3869" y="1091"/>
                  </a:lnTo>
                  <a:lnTo>
                    <a:pt x="4010" y="1128"/>
                  </a:lnTo>
                  <a:lnTo>
                    <a:pt x="4237" y="1128"/>
                  </a:lnTo>
                  <a:lnTo>
                    <a:pt x="4406" y="1091"/>
                  </a:lnTo>
                  <a:lnTo>
                    <a:pt x="4494" y="1020"/>
                  </a:lnTo>
                  <a:lnTo>
                    <a:pt x="4609" y="946"/>
                  </a:lnTo>
                  <a:lnTo>
                    <a:pt x="4862" y="1054"/>
                  </a:lnTo>
                  <a:lnTo>
                    <a:pt x="5005" y="1020"/>
                  </a:lnTo>
                  <a:lnTo>
                    <a:pt x="5234" y="984"/>
                  </a:lnTo>
                  <a:lnTo>
                    <a:pt x="5378" y="908"/>
                  </a:lnTo>
                  <a:lnTo>
                    <a:pt x="5461" y="834"/>
                  </a:lnTo>
                  <a:lnTo>
                    <a:pt x="5490" y="726"/>
                  </a:lnTo>
                  <a:lnTo>
                    <a:pt x="5490" y="619"/>
                  </a:lnTo>
                  <a:lnTo>
                    <a:pt x="5717" y="657"/>
                  </a:lnTo>
                  <a:lnTo>
                    <a:pt x="5747" y="619"/>
                  </a:lnTo>
                  <a:lnTo>
                    <a:pt x="5917" y="509"/>
                  </a:lnTo>
                  <a:lnTo>
                    <a:pt x="5946" y="401"/>
                  </a:lnTo>
                  <a:lnTo>
                    <a:pt x="5946" y="220"/>
                  </a:lnTo>
                  <a:lnTo>
                    <a:pt x="6143" y="256"/>
                  </a:lnTo>
                  <a:lnTo>
                    <a:pt x="6342" y="182"/>
                  </a:lnTo>
                  <a:lnTo>
                    <a:pt x="6457" y="38"/>
                  </a:lnTo>
                  <a:lnTo>
                    <a:pt x="6597" y="0"/>
                  </a:lnTo>
                  <a:lnTo>
                    <a:pt x="8960" y="0"/>
                  </a:lnTo>
                  <a:lnTo>
                    <a:pt x="8760" y="182"/>
                  </a:lnTo>
                  <a:lnTo>
                    <a:pt x="8621" y="256"/>
                  </a:lnTo>
                  <a:lnTo>
                    <a:pt x="8392" y="363"/>
                  </a:lnTo>
                  <a:lnTo>
                    <a:pt x="8161" y="401"/>
                  </a:lnTo>
                  <a:lnTo>
                    <a:pt x="7934" y="434"/>
                  </a:lnTo>
                  <a:lnTo>
                    <a:pt x="7648" y="434"/>
                  </a:lnTo>
                  <a:lnTo>
                    <a:pt x="7707" y="509"/>
                  </a:lnTo>
                  <a:lnTo>
                    <a:pt x="7934" y="583"/>
                  </a:lnTo>
                  <a:lnTo>
                    <a:pt x="8020" y="583"/>
                  </a:lnTo>
                  <a:lnTo>
                    <a:pt x="8278" y="549"/>
                  </a:lnTo>
                  <a:lnTo>
                    <a:pt x="8335" y="549"/>
                  </a:lnTo>
                  <a:lnTo>
                    <a:pt x="8418" y="509"/>
                  </a:lnTo>
                  <a:lnTo>
                    <a:pt x="8562" y="434"/>
                  </a:lnTo>
                  <a:lnTo>
                    <a:pt x="8475" y="549"/>
                  </a:lnTo>
                  <a:lnTo>
                    <a:pt x="8392" y="695"/>
                  </a:lnTo>
                  <a:lnTo>
                    <a:pt x="8307" y="764"/>
                  </a:lnTo>
                  <a:lnTo>
                    <a:pt x="8108" y="876"/>
                  </a:lnTo>
                  <a:lnTo>
                    <a:pt x="7962" y="946"/>
                  </a:lnTo>
                  <a:lnTo>
                    <a:pt x="7826" y="1020"/>
                  </a:lnTo>
                  <a:lnTo>
                    <a:pt x="7648" y="1128"/>
                  </a:lnTo>
                  <a:lnTo>
                    <a:pt x="7595" y="1160"/>
                  </a:lnTo>
                  <a:lnTo>
                    <a:pt x="7421" y="1235"/>
                  </a:lnTo>
                  <a:lnTo>
                    <a:pt x="7252" y="1272"/>
                  </a:lnTo>
                  <a:lnTo>
                    <a:pt x="7058" y="1309"/>
                  </a:lnTo>
                  <a:lnTo>
                    <a:pt x="6855" y="1272"/>
                  </a:lnTo>
                  <a:lnTo>
                    <a:pt x="6628" y="1272"/>
                  </a:lnTo>
                  <a:lnTo>
                    <a:pt x="6540" y="1235"/>
                  </a:lnTo>
                  <a:lnTo>
                    <a:pt x="6425" y="1272"/>
                  </a:lnTo>
                  <a:lnTo>
                    <a:pt x="6313" y="1309"/>
                  </a:lnTo>
                  <a:lnTo>
                    <a:pt x="6115" y="1309"/>
                  </a:lnTo>
                  <a:lnTo>
                    <a:pt x="5974" y="1309"/>
                  </a:lnTo>
                  <a:lnTo>
                    <a:pt x="5717" y="1309"/>
                  </a:lnTo>
                  <a:lnTo>
                    <a:pt x="5545" y="1272"/>
                  </a:lnTo>
                  <a:lnTo>
                    <a:pt x="5378" y="1235"/>
                  </a:lnTo>
                  <a:lnTo>
                    <a:pt x="5175" y="1272"/>
                  </a:lnTo>
                  <a:lnTo>
                    <a:pt x="4977" y="1309"/>
                  </a:lnTo>
                  <a:lnTo>
                    <a:pt x="4721" y="1347"/>
                  </a:lnTo>
                  <a:lnTo>
                    <a:pt x="4523" y="1347"/>
                  </a:lnTo>
                  <a:lnTo>
                    <a:pt x="4439" y="1309"/>
                  </a:lnTo>
                  <a:lnTo>
                    <a:pt x="4208" y="1272"/>
                  </a:lnTo>
                  <a:lnTo>
                    <a:pt x="3869" y="1309"/>
                  </a:lnTo>
                  <a:lnTo>
                    <a:pt x="3638" y="1309"/>
                  </a:lnTo>
                  <a:lnTo>
                    <a:pt x="4523" y="1380"/>
                  </a:lnTo>
                  <a:lnTo>
                    <a:pt x="4635" y="1454"/>
                  </a:lnTo>
                  <a:lnTo>
                    <a:pt x="5032" y="1421"/>
                  </a:lnTo>
                  <a:lnTo>
                    <a:pt x="5175" y="1529"/>
                  </a:lnTo>
                  <a:lnTo>
                    <a:pt x="5175" y="1635"/>
                  </a:lnTo>
                  <a:lnTo>
                    <a:pt x="5151" y="1672"/>
                  </a:lnTo>
                  <a:lnTo>
                    <a:pt x="5089" y="1705"/>
                  </a:lnTo>
                  <a:lnTo>
                    <a:pt x="4977" y="1747"/>
                  </a:lnTo>
                  <a:lnTo>
                    <a:pt x="4895" y="1635"/>
                  </a:lnTo>
                  <a:lnTo>
                    <a:pt x="4667" y="1598"/>
                  </a:lnTo>
                  <a:lnTo>
                    <a:pt x="4523" y="1598"/>
                  </a:lnTo>
                  <a:lnTo>
                    <a:pt x="4382" y="1598"/>
                  </a:lnTo>
                  <a:lnTo>
                    <a:pt x="4125" y="1561"/>
                  </a:lnTo>
                  <a:lnTo>
                    <a:pt x="3898" y="1529"/>
                  </a:lnTo>
                  <a:lnTo>
                    <a:pt x="3754" y="1488"/>
                  </a:lnTo>
                  <a:lnTo>
                    <a:pt x="3386" y="1380"/>
                  </a:lnTo>
                  <a:lnTo>
                    <a:pt x="3187" y="1380"/>
                  </a:lnTo>
                  <a:lnTo>
                    <a:pt x="3013" y="1347"/>
                  </a:lnTo>
                  <a:lnTo>
                    <a:pt x="2762" y="1421"/>
                  </a:lnTo>
                  <a:lnTo>
                    <a:pt x="2587" y="1488"/>
                  </a:lnTo>
                  <a:lnTo>
                    <a:pt x="2389" y="1529"/>
                  </a:lnTo>
                  <a:lnTo>
                    <a:pt x="2220" y="1488"/>
                  </a:lnTo>
                  <a:lnTo>
                    <a:pt x="2074" y="1454"/>
                  </a:lnTo>
                  <a:lnTo>
                    <a:pt x="1993" y="1380"/>
                  </a:lnTo>
                  <a:lnTo>
                    <a:pt x="1823" y="1454"/>
                  </a:lnTo>
                  <a:lnTo>
                    <a:pt x="1707" y="1529"/>
                  </a:lnTo>
                  <a:lnTo>
                    <a:pt x="1480" y="1561"/>
                  </a:lnTo>
                  <a:lnTo>
                    <a:pt x="1392" y="1561"/>
                  </a:lnTo>
                  <a:lnTo>
                    <a:pt x="1256" y="1635"/>
                  </a:lnTo>
                  <a:lnTo>
                    <a:pt x="1137" y="1705"/>
                  </a:lnTo>
                  <a:lnTo>
                    <a:pt x="1137" y="1813"/>
                  </a:lnTo>
                  <a:lnTo>
                    <a:pt x="1363" y="1598"/>
                  </a:lnTo>
                  <a:lnTo>
                    <a:pt x="1480" y="1598"/>
                  </a:lnTo>
                  <a:lnTo>
                    <a:pt x="1677" y="1598"/>
                  </a:lnTo>
                  <a:lnTo>
                    <a:pt x="1934" y="1529"/>
                  </a:lnTo>
                  <a:lnTo>
                    <a:pt x="2190" y="1635"/>
                  </a:lnTo>
                  <a:lnTo>
                    <a:pt x="2301" y="1635"/>
                  </a:lnTo>
                  <a:lnTo>
                    <a:pt x="2472" y="1598"/>
                  </a:lnTo>
                  <a:lnTo>
                    <a:pt x="2190" y="1747"/>
                  </a:lnTo>
                  <a:lnTo>
                    <a:pt x="2131" y="1813"/>
                  </a:lnTo>
                  <a:lnTo>
                    <a:pt x="2162" y="1929"/>
                  </a:lnTo>
                  <a:lnTo>
                    <a:pt x="2277" y="1747"/>
                  </a:lnTo>
                  <a:lnTo>
                    <a:pt x="2472" y="1705"/>
                  </a:lnTo>
                  <a:lnTo>
                    <a:pt x="2559" y="1672"/>
                  </a:lnTo>
                  <a:lnTo>
                    <a:pt x="2762" y="1672"/>
                  </a:lnTo>
                  <a:lnTo>
                    <a:pt x="2902" y="1672"/>
                  </a:lnTo>
                  <a:lnTo>
                    <a:pt x="3013" y="1561"/>
                  </a:lnTo>
                  <a:lnTo>
                    <a:pt x="3129" y="1529"/>
                  </a:lnTo>
                  <a:lnTo>
                    <a:pt x="3299" y="1529"/>
                  </a:lnTo>
                  <a:lnTo>
                    <a:pt x="3502" y="1529"/>
                  </a:lnTo>
                  <a:lnTo>
                    <a:pt x="3754" y="1598"/>
                  </a:lnTo>
                  <a:lnTo>
                    <a:pt x="4125" y="1635"/>
                  </a:lnTo>
                  <a:lnTo>
                    <a:pt x="4155" y="1672"/>
                  </a:lnTo>
                  <a:lnTo>
                    <a:pt x="4523" y="1672"/>
                  </a:lnTo>
                  <a:lnTo>
                    <a:pt x="4693" y="1705"/>
                  </a:lnTo>
                  <a:lnTo>
                    <a:pt x="4779" y="1780"/>
                  </a:lnTo>
                  <a:lnTo>
                    <a:pt x="4721" y="1855"/>
                  </a:lnTo>
                  <a:lnTo>
                    <a:pt x="4693" y="1887"/>
                  </a:lnTo>
                  <a:lnTo>
                    <a:pt x="4551" y="1813"/>
                  </a:lnTo>
                  <a:lnTo>
                    <a:pt x="4466" y="1780"/>
                  </a:lnTo>
                  <a:lnTo>
                    <a:pt x="4295" y="1747"/>
                  </a:lnTo>
                  <a:lnTo>
                    <a:pt x="4155" y="1780"/>
                  </a:lnTo>
                  <a:lnTo>
                    <a:pt x="3953" y="1813"/>
                  </a:lnTo>
                  <a:lnTo>
                    <a:pt x="3869" y="1705"/>
                  </a:lnTo>
                  <a:lnTo>
                    <a:pt x="3695" y="1672"/>
                  </a:lnTo>
                  <a:lnTo>
                    <a:pt x="3526" y="1672"/>
                  </a:lnTo>
                  <a:lnTo>
                    <a:pt x="3299" y="1705"/>
                  </a:lnTo>
                  <a:lnTo>
                    <a:pt x="3158" y="1747"/>
                  </a:lnTo>
                  <a:lnTo>
                    <a:pt x="2989" y="1705"/>
                  </a:lnTo>
                  <a:lnTo>
                    <a:pt x="2786" y="1780"/>
                  </a:lnTo>
                  <a:lnTo>
                    <a:pt x="2762" y="1780"/>
                  </a:lnTo>
                  <a:lnTo>
                    <a:pt x="2535" y="1855"/>
                  </a:lnTo>
                  <a:lnTo>
                    <a:pt x="2418" y="1887"/>
                  </a:lnTo>
                  <a:lnTo>
                    <a:pt x="2332" y="1962"/>
                  </a:lnTo>
                  <a:lnTo>
                    <a:pt x="2332" y="2036"/>
                  </a:lnTo>
                  <a:lnTo>
                    <a:pt x="2389" y="2106"/>
                  </a:lnTo>
                  <a:lnTo>
                    <a:pt x="2418" y="2147"/>
                  </a:lnTo>
                  <a:lnTo>
                    <a:pt x="2277" y="2255"/>
                  </a:lnTo>
                  <a:lnTo>
                    <a:pt x="2277" y="2326"/>
                  </a:lnTo>
                  <a:lnTo>
                    <a:pt x="2220" y="2400"/>
                  </a:lnTo>
                  <a:close/>
                </a:path>
              </a:pathLst>
            </a:custGeom>
            <a:solidFill>
              <a:srgbClr val="000000"/>
            </a:solidFill>
            <a:ln w="0">
              <a:solidFill>
                <a:srgbClr val="000000"/>
              </a:solidFill>
              <a:prstDash val="solid"/>
              <a:round/>
              <a:headEnd/>
              <a:tailEnd/>
            </a:ln>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02" name="Freeform 38"/>
            <p:cNvSpPr>
              <a:spLocks/>
            </p:cNvSpPr>
            <p:nvPr/>
          </p:nvSpPr>
          <p:spPr bwMode="auto">
            <a:xfrm>
              <a:off x="5076" y="3457"/>
              <a:ext cx="256" cy="355"/>
            </a:xfrm>
            <a:custGeom>
              <a:avLst/>
              <a:gdLst/>
              <a:ahLst/>
              <a:cxnLst>
                <a:cxn ang="0">
                  <a:pos x="1798" y="0"/>
                </a:cxn>
                <a:cxn ang="0">
                  <a:pos x="1624" y="108"/>
                </a:cxn>
                <a:cxn ang="0">
                  <a:pos x="1425" y="182"/>
                </a:cxn>
                <a:cxn ang="0">
                  <a:pos x="1255" y="182"/>
                </a:cxn>
                <a:cxn ang="0">
                  <a:pos x="1255" y="220"/>
                </a:cxn>
                <a:cxn ang="0">
                  <a:pos x="1227" y="363"/>
                </a:cxn>
                <a:cxn ang="0">
                  <a:pos x="1082" y="509"/>
                </a:cxn>
                <a:cxn ang="0">
                  <a:pos x="943" y="619"/>
                </a:cxn>
                <a:cxn ang="0">
                  <a:pos x="826" y="619"/>
                </a:cxn>
                <a:cxn ang="0">
                  <a:pos x="632" y="657"/>
                </a:cxn>
                <a:cxn ang="0">
                  <a:pos x="372" y="657"/>
                </a:cxn>
                <a:cxn ang="0">
                  <a:pos x="203" y="619"/>
                </a:cxn>
                <a:cxn ang="0">
                  <a:pos x="0" y="800"/>
                </a:cxn>
                <a:cxn ang="0">
                  <a:pos x="231" y="509"/>
                </a:cxn>
                <a:cxn ang="0">
                  <a:pos x="430" y="509"/>
                </a:cxn>
                <a:cxn ang="0">
                  <a:pos x="573" y="509"/>
                </a:cxn>
                <a:cxn ang="0">
                  <a:pos x="742" y="475"/>
                </a:cxn>
                <a:cxn ang="0">
                  <a:pos x="826" y="401"/>
                </a:cxn>
                <a:cxn ang="0">
                  <a:pos x="971" y="327"/>
                </a:cxn>
                <a:cxn ang="0">
                  <a:pos x="1029" y="220"/>
                </a:cxn>
                <a:cxn ang="0">
                  <a:pos x="1029" y="148"/>
                </a:cxn>
                <a:cxn ang="0">
                  <a:pos x="943" y="74"/>
                </a:cxn>
                <a:cxn ang="0">
                  <a:pos x="1053" y="38"/>
                </a:cxn>
                <a:cxn ang="0">
                  <a:pos x="1082" y="0"/>
                </a:cxn>
                <a:cxn ang="0">
                  <a:pos x="1798" y="0"/>
                </a:cxn>
              </a:cxnLst>
              <a:rect l="0" t="0" r="r" b="b"/>
              <a:pathLst>
                <a:path w="1798" h="800">
                  <a:moveTo>
                    <a:pt x="1798" y="0"/>
                  </a:moveTo>
                  <a:lnTo>
                    <a:pt x="1624" y="108"/>
                  </a:lnTo>
                  <a:lnTo>
                    <a:pt x="1425" y="182"/>
                  </a:lnTo>
                  <a:lnTo>
                    <a:pt x="1255" y="182"/>
                  </a:lnTo>
                  <a:lnTo>
                    <a:pt x="1255" y="220"/>
                  </a:lnTo>
                  <a:lnTo>
                    <a:pt x="1227" y="363"/>
                  </a:lnTo>
                  <a:lnTo>
                    <a:pt x="1082" y="509"/>
                  </a:lnTo>
                  <a:lnTo>
                    <a:pt x="943" y="619"/>
                  </a:lnTo>
                  <a:lnTo>
                    <a:pt x="826" y="619"/>
                  </a:lnTo>
                  <a:lnTo>
                    <a:pt x="632" y="657"/>
                  </a:lnTo>
                  <a:lnTo>
                    <a:pt x="372" y="657"/>
                  </a:lnTo>
                  <a:lnTo>
                    <a:pt x="203" y="619"/>
                  </a:lnTo>
                  <a:lnTo>
                    <a:pt x="0" y="800"/>
                  </a:lnTo>
                  <a:lnTo>
                    <a:pt x="231" y="509"/>
                  </a:lnTo>
                  <a:lnTo>
                    <a:pt x="430" y="509"/>
                  </a:lnTo>
                  <a:lnTo>
                    <a:pt x="573" y="509"/>
                  </a:lnTo>
                  <a:lnTo>
                    <a:pt x="742" y="475"/>
                  </a:lnTo>
                  <a:lnTo>
                    <a:pt x="826" y="401"/>
                  </a:lnTo>
                  <a:lnTo>
                    <a:pt x="971" y="327"/>
                  </a:lnTo>
                  <a:lnTo>
                    <a:pt x="1029" y="220"/>
                  </a:lnTo>
                  <a:lnTo>
                    <a:pt x="1029" y="148"/>
                  </a:lnTo>
                  <a:lnTo>
                    <a:pt x="943" y="74"/>
                  </a:lnTo>
                  <a:lnTo>
                    <a:pt x="1053" y="38"/>
                  </a:lnTo>
                  <a:lnTo>
                    <a:pt x="1082" y="0"/>
                  </a:lnTo>
                  <a:lnTo>
                    <a:pt x="1798" y="0"/>
                  </a:lnTo>
                  <a:close/>
                </a:path>
              </a:pathLst>
            </a:custGeom>
            <a:solidFill>
              <a:srgbClr val="000000"/>
            </a:solidFill>
            <a:ln w="0">
              <a:solidFill>
                <a:srgbClr val="000000"/>
              </a:solidFill>
              <a:prstDash val="solid"/>
              <a:round/>
              <a:headEnd/>
              <a:tailEnd/>
            </a:ln>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03" name="Freeform 39"/>
            <p:cNvSpPr>
              <a:spLocks/>
            </p:cNvSpPr>
            <p:nvPr/>
          </p:nvSpPr>
          <p:spPr bwMode="auto">
            <a:xfrm>
              <a:off x="4265" y="3457"/>
              <a:ext cx="256" cy="355"/>
            </a:xfrm>
            <a:custGeom>
              <a:avLst/>
              <a:gdLst/>
              <a:ahLst/>
              <a:cxnLst>
                <a:cxn ang="0">
                  <a:pos x="7539" y="0"/>
                </a:cxn>
                <a:cxn ang="0">
                  <a:pos x="7398" y="148"/>
                </a:cxn>
                <a:cxn ang="0">
                  <a:pos x="7054" y="182"/>
                </a:cxn>
                <a:cxn ang="0">
                  <a:pos x="7025" y="327"/>
                </a:cxn>
                <a:cxn ang="0">
                  <a:pos x="6796" y="475"/>
                </a:cxn>
                <a:cxn ang="0">
                  <a:pos x="6570" y="619"/>
                </a:cxn>
                <a:cxn ang="0">
                  <a:pos x="6455" y="800"/>
                </a:cxn>
                <a:cxn ang="0">
                  <a:pos x="6257" y="876"/>
                </a:cxn>
                <a:cxn ang="0">
                  <a:pos x="5863" y="876"/>
                </a:cxn>
                <a:cxn ang="0">
                  <a:pos x="5603" y="764"/>
                </a:cxn>
                <a:cxn ang="0">
                  <a:pos x="5263" y="695"/>
                </a:cxn>
                <a:cxn ang="0">
                  <a:pos x="5235" y="834"/>
                </a:cxn>
                <a:cxn ang="0">
                  <a:pos x="5094" y="984"/>
                </a:cxn>
                <a:cxn ang="0">
                  <a:pos x="4808" y="1054"/>
                </a:cxn>
                <a:cxn ang="0">
                  <a:pos x="4553" y="946"/>
                </a:cxn>
                <a:cxn ang="0">
                  <a:pos x="4407" y="1020"/>
                </a:cxn>
                <a:cxn ang="0">
                  <a:pos x="4180" y="1091"/>
                </a:cxn>
                <a:cxn ang="0">
                  <a:pos x="3894" y="1091"/>
                </a:cxn>
                <a:cxn ang="0">
                  <a:pos x="3667" y="1020"/>
                </a:cxn>
                <a:cxn ang="0">
                  <a:pos x="4098" y="1201"/>
                </a:cxn>
                <a:cxn ang="0">
                  <a:pos x="4495" y="1128"/>
                </a:cxn>
                <a:cxn ang="0">
                  <a:pos x="4526" y="1160"/>
                </a:cxn>
                <a:cxn ang="0">
                  <a:pos x="4350" y="1272"/>
                </a:cxn>
                <a:cxn ang="0">
                  <a:pos x="4040" y="1309"/>
                </a:cxn>
                <a:cxn ang="0">
                  <a:pos x="3614" y="1309"/>
                </a:cxn>
                <a:cxn ang="0">
                  <a:pos x="3352" y="1201"/>
                </a:cxn>
                <a:cxn ang="0">
                  <a:pos x="3159" y="946"/>
                </a:cxn>
                <a:cxn ang="0">
                  <a:pos x="2898" y="876"/>
                </a:cxn>
                <a:cxn ang="0">
                  <a:pos x="2703" y="726"/>
                </a:cxn>
                <a:cxn ang="0">
                  <a:pos x="2703" y="475"/>
                </a:cxn>
                <a:cxn ang="0">
                  <a:pos x="2221" y="509"/>
                </a:cxn>
                <a:cxn ang="0">
                  <a:pos x="1877" y="327"/>
                </a:cxn>
                <a:cxn ang="0">
                  <a:pos x="1539" y="327"/>
                </a:cxn>
                <a:cxn ang="0">
                  <a:pos x="827" y="327"/>
                </a:cxn>
                <a:cxn ang="0">
                  <a:pos x="397" y="256"/>
                </a:cxn>
                <a:cxn ang="0">
                  <a:pos x="87" y="148"/>
                </a:cxn>
                <a:cxn ang="0">
                  <a:pos x="0" y="0"/>
                </a:cxn>
              </a:cxnLst>
              <a:rect l="0" t="0" r="r" b="b"/>
              <a:pathLst>
                <a:path w="7539" h="1309">
                  <a:moveTo>
                    <a:pt x="257" y="0"/>
                  </a:moveTo>
                  <a:lnTo>
                    <a:pt x="7539" y="0"/>
                  </a:lnTo>
                  <a:lnTo>
                    <a:pt x="7484" y="108"/>
                  </a:lnTo>
                  <a:lnTo>
                    <a:pt x="7398" y="148"/>
                  </a:lnTo>
                  <a:lnTo>
                    <a:pt x="7281" y="182"/>
                  </a:lnTo>
                  <a:lnTo>
                    <a:pt x="7054" y="182"/>
                  </a:lnTo>
                  <a:lnTo>
                    <a:pt x="7054" y="256"/>
                  </a:lnTo>
                  <a:lnTo>
                    <a:pt x="7025" y="327"/>
                  </a:lnTo>
                  <a:lnTo>
                    <a:pt x="6885" y="434"/>
                  </a:lnTo>
                  <a:lnTo>
                    <a:pt x="6796" y="475"/>
                  </a:lnTo>
                  <a:lnTo>
                    <a:pt x="6570" y="549"/>
                  </a:lnTo>
                  <a:lnTo>
                    <a:pt x="6570" y="619"/>
                  </a:lnTo>
                  <a:lnTo>
                    <a:pt x="6546" y="695"/>
                  </a:lnTo>
                  <a:lnTo>
                    <a:pt x="6455" y="800"/>
                  </a:lnTo>
                  <a:lnTo>
                    <a:pt x="6400" y="834"/>
                  </a:lnTo>
                  <a:lnTo>
                    <a:pt x="6257" y="876"/>
                  </a:lnTo>
                  <a:lnTo>
                    <a:pt x="6145" y="876"/>
                  </a:lnTo>
                  <a:lnTo>
                    <a:pt x="5863" y="876"/>
                  </a:lnTo>
                  <a:lnTo>
                    <a:pt x="5689" y="800"/>
                  </a:lnTo>
                  <a:lnTo>
                    <a:pt x="5603" y="764"/>
                  </a:lnTo>
                  <a:lnTo>
                    <a:pt x="5433" y="764"/>
                  </a:lnTo>
                  <a:lnTo>
                    <a:pt x="5263" y="695"/>
                  </a:lnTo>
                  <a:lnTo>
                    <a:pt x="5235" y="657"/>
                  </a:lnTo>
                  <a:lnTo>
                    <a:pt x="5235" y="834"/>
                  </a:lnTo>
                  <a:lnTo>
                    <a:pt x="5177" y="876"/>
                  </a:lnTo>
                  <a:lnTo>
                    <a:pt x="5094" y="984"/>
                  </a:lnTo>
                  <a:lnTo>
                    <a:pt x="4949" y="1020"/>
                  </a:lnTo>
                  <a:lnTo>
                    <a:pt x="4808" y="1054"/>
                  </a:lnTo>
                  <a:lnTo>
                    <a:pt x="4693" y="1020"/>
                  </a:lnTo>
                  <a:lnTo>
                    <a:pt x="4553" y="946"/>
                  </a:lnTo>
                  <a:lnTo>
                    <a:pt x="4526" y="946"/>
                  </a:lnTo>
                  <a:lnTo>
                    <a:pt x="4407" y="1020"/>
                  </a:lnTo>
                  <a:lnTo>
                    <a:pt x="4326" y="1054"/>
                  </a:lnTo>
                  <a:lnTo>
                    <a:pt x="4180" y="1091"/>
                  </a:lnTo>
                  <a:lnTo>
                    <a:pt x="4040" y="1091"/>
                  </a:lnTo>
                  <a:lnTo>
                    <a:pt x="3894" y="1091"/>
                  </a:lnTo>
                  <a:lnTo>
                    <a:pt x="3758" y="1054"/>
                  </a:lnTo>
                  <a:lnTo>
                    <a:pt x="3667" y="1020"/>
                  </a:lnTo>
                  <a:lnTo>
                    <a:pt x="3870" y="1160"/>
                  </a:lnTo>
                  <a:lnTo>
                    <a:pt x="4098" y="1201"/>
                  </a:lnTo>
                  <a:lnTo>
                    <a:pt x="4326" y="1201"/>
                  </a:lnTo>
                  <a:lnTo>
                    <a:pt x="4495" y="1128"/>
                  </a:lnTo>
                  <a:lnTo>
                    <a:pt x="4553" y="1091"/>
                  </a:lnTo>
                  <a:lnTo>
                    <a:pt x="4526" y="1160"/>
                  </a:lnTo>
                  <a:lnTo>
                    <a:pt x="4465" y="1235"/>
                  </a:lnTo>
                  <a:lnTo>
                    <a:pt x="4350" y="1272"/>
                  </a:lnTo>
                  <a:lnTo>
                    <a:pt x="4180" y="1309"/>
                  </a:lnTo>
                  <a:lnTo>
                    <a:pt x="4040" y="1309"/>
                  </a:lnTo>
                  <a:lnTo>
                    <a:pt x="3813" y="1309"/>
                  </a:lnTo>
                  <a:lnTo>
                    <a:pt x="3614" y="1309"/>
                  </a:lnTo>
                  <a:lnTo>
                    <a:pt x="3474" y="1272"/>
                  </a:lnTo>
                  <a:lnTo>
                    <a:pt x="3352" y="1201"/>
                  </a:lnTo>
                  <a:lnTo>
                    <a:pt x="3245" y="1091"/>
                  </a:lnTo>
                  <a:lnTo>
                    <a:pt x="3159" y="946"/>
                  </a:lnTo>
                  <a:lnTo>
                    <a:pt x="3125" y="876"/>
                  </a:lnTo>
                  <a:lnTo>
                    <a:pt x="2898" y="876"/>
                  </a:lnTo>
                  <a:lnTo>
                    <a:pt x="2762" y="834"/>
                  </a:lnTo>
                  <a:lnTo>
                    <a:pt x="2703" y="726"/>
                  </a:lnTo>
                  <a:lnTo>
                    <a:pt x="2675" y="619"/>
                  </a:lnTo>
                  <a:lnTo>
                    <a:pt x="2703" y="475"/>
                  </a:lnTo>
                  <a:lnTo>
                    <a:pt x="2333" y="549"/>
                  </a:lnTo>
                  <a:lnTo>
                    <a:pt x="2221" y="509"/>
                  </a:lnTo>
                  <a:lnTo>
                    <a:pt x="2018" y="401"/>
                  </a:lnTo>
                  <a:lnTo>
                    <a:pt x="1877" y="327"/>
                  </a:lnTo>
                  <a:lnTo>
                    <a:pt x="1849" y="256"/>
                  </a:lnTo>
                  <a:lnTo>
                    <a:pt x="1539" y="327"/>
                  </a:lnTo>
                  <a:lnTo>
                    <a:pt x="939" y="401"/>
                  </a:lnTo>
                  <a:lnTo>
                    <a:pt x="827" y="327"/>
                  </a:lnTo>
                  <a:lnTo>
                    <a:pt x="571" y="256"/>
                  </a:lnTo>
                  <a:lnTo>
                    <a:pt x="397" y="256"/>
                  </a:lnTo>
                  <a:lnTo>
                    <a:pt x="170" y="182"/>
                  </a:lnTo>
                  <a:lnTo>
                    <a:pt x="87" y="148"/>
                  </a:lnTo>
                  <a:lnTo>
                    <a:pt x="29" y="74"/>
                  </a:lnTo>
                  <a:lnTo>
                    <a:pt x="0" y="0"/>
                  </a:lnTo>
                  <a:lnTo>
                    <a:pt x="257" y="0"/>
                  </a:lnTo>
                  <a:close/>
                </a:path>
              </a:pathLst>
            </a:custGeom>
            <a:solidFill>
              <a:srgbClr val="000000"/>
            </a:solidFill>
            <a:ln w="0">
              <a:solidFill>
                <a:srgbClr val="000000"/>
              </a:solidFill>
              <a:prstDash val="solid"/>
              <a:round/>
              <a:headEnd/>
              <a:tailEnd/>
            </a:ln>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04" name="Freeform 40"/>
            <p:cNvSpPr>
              <a:spLocks/>
            </p:cNvSpPr>
            <p:nvPr/>
          </p:nvSpPr>
          <p:spPr bwMode="auto">
            <a:xfrm>
              <a:off x="4543" y="2888"/>
              <a:ext cx="256" cy="355"/>
            </a:xfrm>
            <a:custGeom>
              <a:avLst/>
              <a:gdLst/>
              <a:ahLst/>
              <a:cxnLst>
                <a:cxn ang="0">
                  <a:pos x="22" y="21"/>
                </a:cxn>
                <a:cxn ang="0">
                  <a:pos x="58" y="8"/>
                </a:cxn>
                <a:cxn ang="0">
                  <a:pos x="95" y="1"/>
                </a:cxn>
                <a:cxn ang="0">
                  <a:pos x="132" y="1"/>
                </a:cxn>
                <a:cxn ang="0">
                  <a:pos x="169" y="8"/>
                </a:cxn>
                <a:cxn ang="0">
                  <a:pos x="203" y="21"/>
                </a:cxn>
                <a:cxn ang="0">
                  <a:pos x="236" y="39"/>
                </a:cxn>
                <a:cxn ang="0">
                  <a:pos x="264" y="63"/>
                </a:cxn>
                <a:cxn ang="0">
                  <a:pos x="289" y="92"/>
                </a:cxn>
                <a:cxn ang="0">
                  <a:pos x="307" y="124"/>
                </a:cxn>
                <a:cxn ang="0">
                  <a:pos x="321" y="160"/>
                </a:cxn>
                <a:cxn ang="0">
                  <a:pos x="334" y="161"/>
                </a:cxn>
                <a:cxn ang="0">
                  <a:pos x="355" y="164"/>
                </a:cxn>
                <a:cxn ang="0">
                  <a:pos x="375" y="172"/>
                </a:cxn>
                <a:cxn ang="0">
                  <a:pos x="393" y="183"/>
                </a:cxn>
                <a:cxn ang="0">
                  <a:pos x="409" y="197"/>
                </a:cxn>
                <a:cxn ang="0">
                  <a:pos x="424" y="213"/>
                </a:cxn>
                <a:cxn ang="0">
                  <a:pos x="434" y="231"/>
                </a:cxn>
                <a:cxn ang="0">
                  <a:pos x="442" y="251"/>
                </a:cxn>
                <a:cxn ang="0">
                  <a:pos x="445" y="271"/>
                </a:cxn>
                <a:cxn ang="0">
                  <a:pos x="445" y="293"/>
                </a:cxn>
                <a:cxn ang="0">
                  <a:pos x="442" y="314"/>
                </a:cxn>
                <a:cxn ang="0">
                  <a:pos x="434" y="333"/>
                </a:cxn>
                <a:cxn ang="0">
                  <a:pos x="424" y="353"/>
                </a:cxn>
                <a:cxn ang="0">
                  <a:pos x="409" y="369"/>
                </a:cxn>
                <a:cxn ang="0">
                  <a:pos x="407" y="375"/>
                </a:cxn>
                <a:cxn ang="0">
                  <a:pos x="424" y="387"/>
                </a:cxn>
                <a:cxn ang="0">
                  <a:pos x="438" y="403"/>
                </a:cxn>
                <a:cxn ang="0">
                  <a:pos x="449" y="422"/>
                </a:cxn>
                <a:cxn ang="0">
                  <a:pos x="455" y="443"/>
                </a:cxn>
                <a:cxn ang="0">
                  <a:pos x="459" y="463"/>
                </a:cxn>
                <a:cxn ang="0">
                  <a:pos x="459" y="484"/>
                </a:cxn>
                <a:cxn ang="0">
                  <a:pos x="455" y="506"/>
                </a:cxn>
                <a:cxn ang="0">
                  <a:pos x="449" y="525"/>
                </a:cxn>
                <a:cxn ang="0">
                  <a:pos x="438" y="544"/>
                </a:cxn>
                <a:cxn ang="0">
                  <a:pos x="424" y="560"/>
                </a:cxn>
                <a:cxn ang="0">
                  <a:pos x="407" y="574"/>
                </a:cxn>
                <a:cxn ang="0">
                  <a:pos x="393" y="582"/>
                </a:cxn>
                <a:cxn ang="0">
                  <a:pos x="391" y="613"/>
                </a:cxn>
                <a:cxn ang="0">
                  <a:pos x="384" y="645"/>
                </a:cxn>
                <a:cxn ang="0">
                  <a:pos x="371" y="675"/>
                </a:cxn>
                <a:cxn ang="0">
                  <a:pos x="355" y="702"/>
                </a:cxn>
                <a:cxn ang="0">
                  <a:pos x="335" y="725"/>
                </a:cxn>
                <a:cxn ang="0">
                  <a:pos x="312" y="744"/>
                </a:cxn>
                <a:cxn ang="0">
                  <a:pos x="287" y="759"/>
                </a:cxn>
                <a:cxn ang="0">
                  <a:pos x="261" y="767"/>
                </a:cxn>
                <a:cxn ang="0">
                  <a:pos x="237" y="772"/>
                </a:cxn>
                <a:cxn ang="0">
                  <a:pos x="237" y="794"/>
                </a:cxn>
                <a:cxn ang="0">
                  <a:pos x="234" y="815"/>
                </a:cxn>
                <a:cxn ang="0">
                  <a:pos x="229" y="836"/>
                </a:cxn>
                <a:cxn ang="0">
                  <a:pos x="221" y="855"/>
                </a:cxn>
                <a:cxn ang="0">
                  <a:pos x="208" y="872"/>
                </a:cxn>
                <a:cxn ang="0">
                  <a:pos x="192" y="887"/>
                </a:cxn>
                <a:cxn ang="0">
                  <a:pos x="176" y="899"/>
                </a:cxn>
                <a:cxn ang="0">
                  <a:pos x="147" y="912"/>
                </a:cxn>
                <a:cxn ang="0">
                  <a:pos x="128" y="901"/>
                </a:cxn>
                <a:cxn ang="0">
                  <a:pos x="6" y="29"/>
                </a:cxn>
              </a:cxnLst>
              <a:rect l="0" t="0" r="r" b="b"/>
              <a:pathLst>
                <a:path w="461" h="916">
                  <a:moveTo>
                    <a:pt x="6" y="29"/>
                  </a:moveTo>
                  <a:lnTo>
                    <a:pt x="22" y="21"/>
                  </a:lnTo>
                  <a:lnTo>
                    <a:pt x="39" y="13"/>
                  </a:lnTo>
                  <a:lnTo>
                    <a:pt x="58" y="8"/>
                  </a:lnTo>
                  <a:lnTo>
                    <a:pt x="76" y="3"/>
                  </a:lnTo>
                  <a:lnTo>
                    <a:pt x="95" y="1"/>
                  </a:lnTo>
                  <a:lnTo>
                    <a:pt x="113" y="0"/>
                  </a:lnTo>
                  <a:lnTo>
                    <a:pt x="132" y="1"/>
                  </a:lnTo>
                  <a:lnTo>
                    <a:pt x="150" y="3"/>
                  </a:lnTo>
                  <a:lnTo>
                    <a:pt x="169" y="8"/>
                  </a:lnTo>
                  <a:lnTo>
                    <a:pt x="186" y="13"/>
                  </a:lnTo>
                  <a:lnTo>
                    <a:pt x="203" y="21"/>
                  </a:lnTo>
                  <a:lnTo>
                    <a:pt x="221" y="29"/>
                  </a:lnTo>
                  <a:lnTo>
                    <a:pt x="236" y="39"/>
                  </a:lnTo>
                  <a:lnTo>
                    <a:pt x="250" y="51"/>
                  </a:lnTo>
                  <a:lnTo>
                    <a:pt x="264" y="63"/>
                  </a:lnTo>
                  <a:lnTo>
                    <a:pt x="277" y="77"/>
                  </a:lnTo>
                  <a:lnTo>
                    <a:pt x="289" y="92"/>
                  </a:lnTo>
                  <a:lnTo>
                    <a:pt x="298" y="108"/>
                  </a:lnTo>
                  <a:lnTo>
                    <a:pt x="307" y="124"/>
                  </a:lnTo>
                  <a:lnTo>
                    <a:pt x="314" y="141"/>
                  </a:lnTo>
                  <a:lnTo>
                    <a:pt x="321" y="160"/>
                  </a:lnTo>
                  <a:lnTo>
                    <a:pt x="324" y="161"/>
                  </a:lnTo>
                  <a:lnTo>
                    <a:pt x="334" y="161"/>
                  </a:lnTo>
                  <a:lnTo>
                    <a:pt x="345" y="162"/>
                  </a:lnTo>
                  <a:lnTo>
                    <a:pt x="355" y="164"/>
                  </a:lnTo>
                  <a:lnTo>
                    <a:pt x="365" y="168"/>
                  </a:lnTo>
                  <a:lnTo>
                    <a:pt x="375" y="172"/>
                  </a:lnTo>
                  <a:lnTo>
                    <a:pt x="385" y="177"/>
                  </a:lnTo>
                  <a:lnTo>
                    <a:pt x="393" y="183"/>
                  </a:lnTo>
                  <a:lnTo>
                    <a:pt x="402" y="190"/>
                  </a:lnTo>
                  <a:lnTo>
                    <a:pt x="409" y="197"/>
                  </a:lnTo>
                  <a:lnTo>
                    <a:pt x="417" y="205"/>
                  </a:lnTo>
                  <a:lnTo>
                    <a:pt x="424" y="213"/>
                  </a:lnTo>
                  <a:lnTo>
                    <a:pt x="429" y="222"/>
                  </a:lnTo>
                  <a:lnTo>
                    <a:pt x="434" y="231"/>
                  </a:lnTo>
                  <a:lnTo>
                    <a:pt x="439" y="241"/>
                  </a:lnTo>
                  <a:lnTo>
                    <a:pt x="442" y="251"/>
                  </a:lnTo>
                  <a:lnTo>
                    <a:pt x="444" y="261"/>
                  </a:lnTo>
                  <a:lnTo>
                    <a:pt x="445" y="271"/>
                  </a:lnTo>
                  <a:lnTo>
                    <a:pt x="445" y="283"/>
                  </a:lnTo>
                  <a:lnTo>
                    <a:pt x="445" y="293"/>
                  </a:lnTo>
                  <a:lnTo>
                    <a:pt x="444" y="303"/>
                  </a:lnTo>
                  <a:lnTo>
                    <a:pt x="442" y="314"/>
                  </a:lnTo>
                  <a:lnTo>
                    <a:pt x="439" y="324"/>
                  </a:lnTo>
                  <a:lnTo>
                    <a:pt x="434" y="333"/>
                  </a:lnTo>
                  <a:lnTo>
                    <a:pt x="429" y="344"/>
                  </a:lnTo>
                  <a:lnTo>
                    <a:pt x="424" y="353"/>
                  </a:lnTo>
                  <a:lnTo>
                    <a:pt x="417" y="361"/>
                  </a:lnTo>
                  <a:lnTo>
                    <a:pt x="409" y="369"/>
                  </a:lnTo>
                  <a:lnTo>
                    <a:pt x="406" y="372"/>
                  </a:lnTo>
                  <a:lnTo>
                    <a:pt x="407" y="375"/>
                  </a:lnTo>
                  <a:lnTo>
                    <a:pt x="417" y="380"/>
                  </a:lnTo>
                  <a:lnTo>
                    <a:pt x="424" y="387"/>
                  </a:lnTo>
                  <a:lnTo>
                    <a:pt x="432" y="395"/>
                  </a:lnTo>
                  <a:lnTo>
                    <a:pt x="438" y="403"/>
                  </a:lnTo>
                  <a:lnTo>
                    <a:pt x="443" y="413"/>
                  </a:lnTo>
                  <a:lnTo>
                    <a:pt x="449" y="422"/>
                  </a:lnTo>
                  <a:lnTo>
                    <a:pt x="453" y="432"/>
                  </a:lnTo>
                  <a:lnTo>
                    <a:pt x="455" y="443"/>
                  </a:lnTo>
                  <a:lnTo>
                    <a:pt x="458" y="453"/>
                  </a:lnTo>
                  <a:lnTo>
                    <a:pt x="459" y="463"/>
                  </a:lnTo>
                  <a:lnTo>
                    <a:pt x="460" y="474"/>
                  </a:lnTo>
                  <a:lnTo>
                    <a:pt x="459" y="484"/>
                  </a:lnTo>
                  <a:lnTo>
                    <a:pt x="458" y="495"/>
                  </a:lnTo>
                  <a:lnTo>
                    <a:pt x="455" y="506"/>
                  </a:lnTo>
                  <a:lnTo>
                    <a:pt x="453" y="515"/>
                  </a:lnTo>
                  <a:lnTo>
                    <a:pt x="449" y="525"/>
                  </a:lnTo>
                  <a:lnTo>
                    <a:pt x="443" y="535"/>
                  </a:lnTo>
                  <a:lnTo>
                    <a:pt x="438" y="544"/>
                  </a:lnTo>
                  <a:lnTo>
                    <a:pt x="432" y="552"/>
                  </a:lnTo>
                  <a:lnTo>
                    <a:pt x="424" y="560"/>
                  </a:lnTo>
                  <a:lnTo>
                    <a:pt x="417" y="567"/>
                  </a:lnTo>
                  <a:lnTo>
                    <a:pt x="407" y="574"/>
                  </a:lnTo>
                  <a:lnTo>
                    <a:pt x="398" y="579"/>
                  </a:lnTo>
                  <a:lnTo>
                    <a:pt x="393" y="582"/>
                  </a:lnTo>
                  <a:lnTo>
                    <a:pt x="392" y="597"/>
                  </a:lnTo>
                  <a:lnTo>
                    <a:pt x="391" y="613"/>
                  </a:lnTo>
                  <a:lnTo>
                    <a:pt x="388" y="629"/>
                  </a:lnTo>
                  <a:lnTo>
                    <a:pt x="384" y="645"/>
                  </a:lnTo>
                  <a:lnTo>
                    <a:pt x="379" y="660"/>
                  </a:lnTo>
                  <a:lnTo>
                    <a:pt x="371" y="675"/>
                  </a:lnTo>
                  <a:lnTo>
                    <a:pt x="364" y="689"/>
                  </a:lnTo>
                  <a:lnTo>
                    <a:pt x="355" y="702"/>
                  </a:lnTo>
                  <a:lnTo>
                    <a:pt x="345" y="714"/>
                  </a:lnTo>
                  <a:lnTo>
                    <a:pt x="335" y="725"/>
                  </a:lnTo>
                  <a:lnTo>
                    <a:pt x="324" y="736"/>
                  </a:lnTo>
                  <a:lnTo>
                    <a:pt x="312" y="744"/>
                  </a:lnTo>
                  <a:lnTo>
                    <a:pt x="300" y="752"/>
                  </a:lnTo>
                  <a:lnTo>
                    <a:pt x="287" y="759"/>
                  </a:lnTo>
                  <a:lnTo>
                    <a:pt x="274" y="763"/>
                  </a:lnTo>
                  <a:lnTo>
                    <a:pt x="261" y="767"/>
                  </a:lnTo>
                  <a:lnTo>
                    <a:pt x="248" y="770"/>
                  </a:lnTo>
                  <a:lnTo>
                    <a:pt x="237" y="772"/>
                  </a:lnTo>
                  <a:lnTo>
                    <a:pt x="237" y="783"/>
                  </a:lnTo>
                  <a:lnTo>
                    <a:pt x="237" y="794"/>
                  </a:lnTo>
                  <a:lnTo>
                    <a:pt x="237" y="805"/>
                  </a:lnTo>
                  <a:lnTo>
                    <a:pt x="234" y="815"/>
                  </a:lnTo>
                  <a:lnTo>
                    <a:pt x="233" y="825"/>
                  </a:lnTo>
                  <a:lnTo>
                    <a:pt x="229" y="836"/>
                  </a:lnTo>
                  <a:lnTo>
                    <a:pt x="226" y="845"/>
                  </a:lnTo>
                  <a:lnTo>
                    <a:pt x="221" y="855"/>
                  </a:lnTo>
                  <a:lnTo>
                    <a:pt x="215" y="863"/>
                  </a:lnTo>
                  <a:lnTo>
                    <a:pt x="208" y="872"/>
                  </a:lnTo>
                  <a:lnTo>
                    <a:pt x="201" y="881"/>
                  </a:lnTo>
                  <a:lnTo>
                    <a:pt x="192" y="887"/>
                  </a:lnTo>
                  <a:lnTo>
                    <a:pt x="185" y="893"/>
                  </a:lnTo>
                  <a:lnTo>
                    <a:pt x="176" y="899"/>
                  </a:lnTo>
                  <a:lnTo>
                    <a:pt x="166" y="904"/>
                  </a:lnTo>
                  <a:lnTo>
                    <a:pt x="147" y="912"/>
                  </a:lnTo>
                  <a:lnTo>
                    <a:pt x="126" y="915"/>
                  </a:lnTo>
                  <a:lnTo>
                    <a:pt x="128" y="901"/>
                  </a:lnTo>
                  <a:lnTo>
                    <a:pt x="0" y="53"/>
                  </a:lnTo>
                  <a:lnTo>
                    <a:pt x="6" y="29"/>
                  </a:lnTo>
                </a:path>
              </a:pathLst>
            </a:custGeom>
            <a:solidFill>
              <a:srgbClr val="000000"/>
            </a:solidFill>
            <a:ln w="12700" cap="rnd" cmpd="sng">
              <a:solidFill>
                <a:srgbClr val="000000"/>
              </a:solidFill>
              <a:prstDash val="solid"/>
              <a:round/>
              <a:headEnd type="none" w="med" len="med"/>
              <a:tailEnd type="none" w="med" len="me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05" name="Freeform 41"/>
            <p:cNvSpPr>
              <a:spLocks/>
            </p:cNvSpPr>
            <p:nvPr/>
          </p:nvSpPr>
          <p:spPr bwMode="auto">
            <a:xfrm>
              <a:off x="4631" y="3656"/>
              <a:ext cx="256" cy="355"/>
            </a:xfrm>
            <a:custGeom>
              <a:avLst/>
              <a:gdLst/>
              <a:ahLst/>
              <a:cxnLst>
                <a:cxn ang="0">
                  <a:pos x="89" y="14"/>
                </a:cxn>
                <a:cxn ang="0">
                  <a:pos x="73" y="15"/>
                </a:cxn>
                <a:cxn ang="0">
                  <a:pos x="58" y="14"/>
                </a:cxn>
                <a:cxn ang="0">
                  <a:pos x="43" y="13"/>
                </a:cxn>
                <a:cxn ang="0">
                  <a:pos x="28" y="10"/>
                </a:cxn>
                <a:cxn ang="0">
                  <a:pos x="14" y="5"/>
                </a:cxn>
                <a:cxn ang="0">
                  <a:pos x="0" y="0"/>
                </a:cxn>
              </a:cxnLst>
              <a:rect l="0" t="0" r="r" b="b"/>
              <a:pathLst>
                <a:path w="90" h="16">
                  <a:moveTo>
                    <a:pt x="89" y="14"/>
                  </a:moveTo>
                  <a:lnTo>
                    <a:pt x="73" y="15"/>
                  </a:lnTo>
                  <a:lnTo>
                    <a:pt x="58" y="14"/>
                  </a:lnTo>
                  <a:lnTo>
                    <a:pt x="43" y="13"/>
                  </a:lnTo>
                  <a:lnTo>
                    <a:pt x="28" y="10"/>
                  </a:lnTo>
                  <a:lnTo>
                    <a:pt x="14" y="5"/>
                  </a:lnTo>
                  <a:lnTo>
                    <a:pt x="0" y="0"/>
                  </a:lnTo>
                </a:path>
              </a:pathLst>
            </a:custGeom>
            <a:solidFill>
              <a:schemeClr val="tx1"/>
            </a:solidFill>
            <a:ln w="12700" cap="rnd" cmpd="sng">
              <a:solidFill>
                <a:schemeClr val="tx1"/>
              </a:solidFill>
              <a:prstDash val="solid"/>
              <a:round/>
              <a:headEnd type="none" w="med" len="med"/>
              <a:tailEnd type="none" w="med" len="me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06" name="Freeform 42"/>
            <p:cNvSpPr>
              <a:spLocks/>
            </p:cNvSpPr>
            <p:nvPr/>
          </p:nvSpPr>
          <p:spPr bwMode="auto">
            <a:xfrm>
              <a:off x="4877" y="3470"/>
              <a:ext cx="256" cy="355"/>
            </a:xfrm>
            <a:custGeom>
              <a:avLst/>
              <a:gdLst/>
              <a:ahLst/>
              <a:cxnLst>
                <a:cxn ang="0">
                  <a:pos x="0" y="14"/>
                </a:cxn>
                <a:cxn ang="0">
                  <a:pos x="4" y="14"/>
                </a:cxn>
                <a:cxn ang="0">
                  <a:pos x="14" y="14"/>
                </a:cxn>
                <a:cxn ang="0">
                  <a:pos x="25" y="12"/>
                </a:cxn>
                <a:cxn ang="0">
                  <a:pos x="35" y="9"/>
                </a:cxn>
                <a:cxn ang="0">
                  <a:pos x="46" y="7"/>
                </a:cxn>
                <a:cxn ang="0">
                  <a:pos x="56" y="2"/>
                </a:cxn>
                <a:cxn ang="0">
                  <a:pos x="60" y="0"/>
                </a:cxn>
              </a:cxnLst>
              <a:rect l="0" t="0" r="r" b="b"/>
              <a:pathLst>
                <a:path w="61" h="15">
                  <a:moveTo>
                    <a:pt x="0" y="14"/>
                  </a:moveTo>
                  <a:lnTo>
                    <a:pt x="4" y="14"/>
                  </a:lnTo>
                  <a:lnTo>
                    <a:pt x="14" y="14"/>
                  </a:lnTo>
                  <a:lnTo>
                    <a:pt x="25" y="12"/>
                  </a:lnTo>
                  <a:lnTo>
                    <a:pt x="35" y="9"/>
                  </a:lnTo>
                  <a:lnTo>
                    <a:pt x="46" y="7"/>
                  </a:lnTo>
                  <a:lnTo>
                    <a:pt x="56" y="2"/>
                  </a:lnTo>
                  <a:lnTo>
                    <a:pt x="60" y="0"/>
                  </a:lnTo>
                </a:path>
              </a:pathLst>
            </a:custGeom>
            <a:solidFill>
              <a:schemeClr val="tx1"/>
            </a:solidFill>
            <a:ln w="12700" cap="rnd" cmpd="sng">
              <a:solidFill>
                <a:schemeClr val="tx1"/>
              </a:solidFill>
              <a:prstDash val="solid"/>
              <a:round/>
              <a:headEnd type="none" w="med" len="med"/>
              <a:tailEnd type="none" w="med" len="me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07" name="Freeform 43"/>
            <p:cNvSpPr>
              <a:spLocks/>
            </p:cNvSpPr>
            <p:nvPr/>
          </p:nvSpPr>
          <p:spPr bwMode="auto">
            <a:xfrm>
              <a:off x="4919" y="3261"/>
              <a:ext cx="256" cy="355"/>
            </a:xfrm>
            <a:custGeom>
              <a:avLst/>
              <a:gdLst/>
              <a:ahLst/>
              <a:cxnLst>
                <a:cxn ang="0">
                  <a:pos x="30" y="0"/>
                </a:cxn>
                <a:cxn ang="0">
                  <a:pos x="26" y="3"/>
                </a:cxn>
                <a:cxn ang="0">
                  <a:pos x="18" y="9"/>
                </a:cxn>
                <a:cxn ang="0">
                  <a:pos x="10" y="14"/>
                </a:cxn>
                <a:cxn ang="0">
                  <a:pos x="0" y="20"/>
                </a:cxn>
              </a:cxnLst>
              <a:rect l="0" t="0" r="r" b="b"/>
              <a:pathLst>
                <a:path w="31" h="21">
                  <a:moveTo>
                    <a:pt x="30" y="0"/>
                  </a:moveTo>
                  <a:lnTo>
                    <a:pt x="26" y="3"/>
                  </a:lnTo>
                  <a:lnTo>
                    <a:pt x="18" y="9"/>
                  </a:lnTo>
                  <a:lnTo>
                    <a:pt x="10" y="14"/>
                  </a:lnTo>
                  <a:lnTo>
                    <a:pt x="0" y="20"/>
                  </a:lnTo>
                </a:path>
              </a:pathLst>
            </a:custGeom>
            <a:noFill/>
            <a:ln w="12700" cap="rnd" cmpd="sng">
              <a:solidFill>
                <a:srgbClr val="000000"/>
              </a:solidFill>
              <a:prstDash val="solid"/>
              <a:round/>
              <a:headEnd type="none" w="med" len="med"/>
              <a:tailEnd type="none" w="med" len="me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08" name="Freeform 44"/>
            <p:cNvSpPr>
              <a:spLocks/>
            </p:cNvSpPr>
            <p:nvPr/>
          </p:nvSpPr>
          <p:spPr bwMode="auto">
            <a:xfrm>
              <a:off x="4815" y="3049"/>
              <a:ext cx="256" cy="355"/>
            </a:xfrm>
            <a:custGeom>
              <a:avLst/>
              <a:gdLst/>
              <a:ahLst/>
              <a:cxnLst>
                <a:cxn ang="0">
                  <a:pos x="0" y="11"/>
                </a:cxn>
                <a:cxn ang="0">
                  <a:pos x="10" y="7"/>
                </a:cxn>
                <a:cxn ang="0">
                  <a:pos x="20" y="3"/>
                </a:cxn>
                <a:cxn ang="0">
                  <a:pos x="30" y="1"/>
                </a:cxn>
                <a:cxn ang="0">
                  <a:pos x="41" y="0"/>
                </a:cxn>
                <a:cxn ang="0">
                  <a:pos x="52" y="0"/>
                </a:cxn>
              </a:cxnLst>
              <a:rect l="0" t="0" r="r" b="b"/>
              <a:pathLst>
                <a:path w="53" h="12">
                  <a:moveTo>
                    <a:pt x="0" y="11"/>
                  </a:moveTo>
                  <a:lnTo>
                    <a:pt x="10" y="7"/>
                  </a:lnTo>
                  <a:lnTo>
                    <a:pt x="20" y="3"/>
                  </a:lnTo>
                  <a:lnTo>
                    <a:pt x="30" y="1"/>
                  </a:lnTo>
                  <a:lnTo>
                    <a:pt x="41" y="0"/>
                  </a:lnTo>
                  <a:lnTo>
                    <a:pt x="52" y="0"/>
                  </a:lnTo>
                </a:path>
              </a:pathLst>
            </a:custGeom>
            <a:noFill/>
            <a:ln w="12700" cap="rnd" cmpd="sng">
              <a:solidFill>
                <a:srgbClr val="000000"/>
              </a:solidFill>
              <a:prstDash val="solid"/>
              <a:round/>
              <a:headEnd type="none" w="med" len="med"/>
              <a:tailEnd type="none" w="med" len="me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09" name="Freeform 45"/>
            <p:cNvSpPr>
              <a:spLocks/>
            </p:cNvSpPr>
            <p:nvPr/>
          </p:nvSpPr>
          <p:spPr bwMode="auto">
            <a:xfrm>
              <a:off x="5114" y="2745"/>
              <a:ext cx="256" cy="355"/>
            </a:xfrm>
            <a:custGeom>
              <a:avLst/>
              <a:gdLst/>
              <a:ahLst/>
              <a:cxnLst>
                <a:cxn ang="0">
                  <a:pos x="179" y="755"/>
                </a:cxn>
                <a:cxn ang="0">
                  <a:pos x="266" y="827"/>
                </a:cxn>
                <a:cxn ang="0">
                  <a:pos x="312" y="827"/>
                </a:cxn>
                <a:cxn ang="0">
                  <a:pos x="349" y="811"/>
                </a:cxn>
                <a:cxn ang="0">
                  <a:pos x="376" y="782"/>
                </a:cxn>
                <a:cxn ang="0">
                  <a:pos x="398" y="792"/>
                </a:cxn>
                <a:cxn ang="0">
                  <a:pos x="424" y="796"/>
                </a:cxn>
                <a:cxn ang="0">
                  <a:pos x="456" y="786"/>
                </a:cxn>
                <a:cxn ang="0">
                  <a:pos x="488" y="760"/>
                </a:cxn>
                <a:cxn ang="0">
                  <a:pos x="511" y="727"/>
                </a:cxn>
                <a:cxn ang="0">
                  <a:pos x="518" y="691"/>
                </a:cxn>
                <a:cxn ang="0">
                  <a:pos x="513" y="651"/>
                </a:cxn>
                <a:cxn ang="0">
                  <a:pos x="506" y="629"/>
                </a:cxn>
                <a:cxn ang="0">
                  <a:pos x="495" y="607"/>
                </a:cxn>
                <a:cxn ang="0">
                  <a:pos x="479" y="595"/>
                </a:cxn>
                <a:cxn ang="0">
                  <a:pos x="496" y="551"/>
                </a:cxn>
                <a:cxn ang="0">
                  <a:pos x="497" y="518"/>
                </a:cxn>
                <a:cxn ang="0">
                  <a:pos x="488" y="489"/>
                </a:cxn>
                <a:cxn ang="0">
                  <a:pos x="471" y="457"/>
                </a:cxn>
                <a:cxn ang="0">
                  <a:pos x="449" y="436"/>
                </a:cxn>
                <a:cxn ang="0">
                  <a:pos x="432" y="427"/>
                </a:cxn>
                <a:cxn ang="0">
                  <a:pos x="400" y="418"/>
                </a:cxn>
                <a:cxn ang="0">
                  <a:pos x="372" y="368"/>
                </a:cxn>
                <a:cxn ang="0">
                  <a:pos x="334" y="328"/>
                </a:cxn>
                <a:cxn ang="0">
                  <a:pos x="332" y="288"/>
                </a:cxn>
                <a:cxn ang="0">
                  <a:pos x="326" y="255"/>
                </a:cxn>
                <a:cxn ang="0">
                  <a:pos x="315" y="225"/>
                </a:cxn>
                <a:cxn ang="0">
                  <a:pos x="287" y="179"/>
                </a:cxn>
                <a:cxn ang="0">
                  <a:pos x="266" y="159"/>
                </a:cxn>
                <a:cxn ang="0">
                  <a:pos x="243" y="139"/>
                </a:cxn>
                <a:cxn ang="0">
                  <a:pos x="221" y="129"/>
                </a:cxn>
                <a:cxn ang="0">
                  <a:pos x="192" y="115"/>
                </a:cxn>
                <a:cxn ang="0">
                  <a:pos x="176" y="87"/>
                </a:cxn>
                <a:cxn ang="0">
                  <a:pos x="158" y="63"/>
                </a:cxn>
                <a:cxn ang="0">
                  <a:pos x="130" y="39"/>
                </a:cxn>
                <a:cxn ang="0">
                  <a:pos x="106" y="23"/>
                </a:cxn>
                <a:cxn ang="0">
                  <a:pos x="79" y="7"/>
                </a:cxn>
                <a:cxn ang="0">
                  <a:pos x="51" y="0"/>
                </a:cxn>
                <a:cxn ang="0">
                  <a:pos x="0" y="0"/>
                </a:cxn>
                <a:cxn ang="0">
                  <a:pos x="179" y="755"/>
                </a:cxn>
              </a:cxnLst>
              <a:rect l="0" t="0" r="r" b="b"/>
              <a:pathLst>
                <a:path w="519" h="828">
                  <a:moveTo>
                    <a:pt x="179" y="755"/>
                  </a:moveTo>
                  <a:lnTo>
                    <a:pt x="266" y="827"/>
                  </a:lnTo>
                  <a:lnTo>
                    <a:pt x="312" y="827"/>
                  </a:lnTo>
                  <a:lnTo>
                    <a:pt x="349" y="811"/>
                  </a:lnTo>
                  <a:lnTo>
                    <a:pt x="376" y="782"/>
                  </a:lnTo>
                  <a:lnTo>
                    <a:pt x="398" y="792"/>
                  </a:lnTo>
                  <a:lnTo>
                    <a:pt x="424" y="796"/>
                  </a:lnTo>
                  <a:lnTo>
                    <a:pt x="456" y="786"/>
                  </a:lnTo>
                  <a:lnTo>
                    <a:pt x="488" y="760"/>
                  </a:lnTo>
                  <a:lnTo>
                    <a:pt x="511" y="727"/>
                  </a:lnTo>
                  <a:lnTo>
                    <a:pt x="518" y="691"/>
                  </a:lnTo>
                  <a:lnTo>
                    <a:pt x="513" y="651"/>
                  </a:lnTo>
                  <a:lnTo>
                    <a:pt x="506" y="629"/>
                  </a:lnTo>
                  <a:lnTo>
                    <a:pt x="495" y="607"/>
                  </a:lnTo>
                  <a:lnTo>
                    <a:pt x="479" y="595"/>
                  </a:lnTo>
                  <a:lnTo>
                    <a:pt x="496" y="551"/>
                  </a:lnTo>
                  <a:lnTo>
                    <a:pt x="497" y="518"/>
                  </a:lnTo>
                  <a:lnTo>
                    <a:pt x="488" y="489"/>
                  </a:lnTo>
                  <a:lnTo>
                    <a:pt x="471" y="457"/>
                  </a:lnTo>
                  <a:lnTo>
                    <a:pt x="449" y="436"/>
                  </a:lnTo>
                  <a:lnTo>
                    <a:pt x="432" y="427"/>
                  </a:lnTo>
                  <a:lnTo>
                    <a:pt x="400" y="418"/>
                  </a:lnTo>
                  <a:lnTo>
                    <a:pt x="372" y="368"/>
                  </a:lnTo>
                  <a:lnTo>
                    <a:pt x="334" y="328"/>
                  </a:lnTo>
                  <a:lnTo>
                    <a:pt x="332" y="288"/>
                  </a:lnTo>
                  <a:lnTo>
                    <a:pt x="326" y="255"/>
                  </a:lnTo>
                  <a:lnTo>
                    <a:pt x="315" y="225"/>
                  </a:lnTo>
                  <a:lnTo>
                    <a:pt x="287" y="179"/>
                  </a:lnTo>
                  <a:lnTo>
                    <a:pt x="266" y="159"/>
                  </a:lnTo>
                  <a:lnTo>
                    <a:pt x="243" y="139"/>
                  </a:lnTo>
                  <a:lnTo>
                    <a:pt x="221" y="129"/>
                  </a:lnTo>
                  <a:lnTo>
                    <a:pt x="192" y="115"/>
                  </a:lnTo>
                  <a:lnTo>
                    <a:pt x="176" y="87"/>
                  </a:lnTo>
                  <a:lnTo>
                    <a:pt x="158" y="63"/>
                  </a:lnTo>
                  <a:lnTo>
                    <a:pt x="130" y="39"/>
                  </a:lnTo>
                  <a:lnTo>
                    <a:pt x="106" y="23"/>
                  </a:lnTo>
                  <a:lnTo>
                    <a:pt x="79" y="7"/>
                  </a:lnTo>
                  <a:lnTo>
                    <a:pt x="51" y="0"/>
                  </a:lnTo>
                  <a:lnTo>
                    <a:pt x="0" y="0"/>
                  </a:lnTo>
                  <a:lnTo>
                    <a:pt x="179" y="755"/>
                  </a:lnTo>
                </a:path>
              </a:pathLst>
            </a:custGeom>
            <a:solidFill>
              <a:srgbClr val="000000"/>
            </a:solidFill>
            <a:ln w="12700" cap="rnd" cmpd="sng">
              <a:solidFill>
                <a:srgbClr val="000000"/>
              </a:solidFill>
              <a:prstDash val="solid"/>
              <a:round/>
              <a:headEnd type="none" w="med" len="med"/>
              <a:tailEnd type="none" w="med" len="me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10" name="Freeform 46"/>
            <p:cNvSpPr>
              <a:spLocks/>
            </p:cNvSpPr>
            <p:nvPr/>
          </p:nvSpPr>
          <p:spPr bwMode="auto">
            <a:xfrm>
              <a:off x="5265" y="2864"/>
              <a:ext cx="256" cy="355"/>
            </a:xfrm>
            <a:custGeom>
              <a:avLst/>
              <a:gdLst/>
              <a:ahLst/>
              <a:cxnLst>
                <a:cxn ang="0">
                  <a:pos x="0" y="0"/>
                </a:cxn>
                <a:cxn ang="0">
                  <a:pos x="10" y="0"/>
                </a:cxn>
                <a:cxn ang="0">
                  <a:pos x="27" y="0"/>
                </a:cxn>
                <a:cxn ang="0">
                  <a:pos x="44" y="2"/>
                </a:cxn>
                <a:cxn ang="0">
                  <a:pos x="52" y="4"/>
                </a:cxn>
                <a:cxn ang="0">
                  <a:pos x="33" y="3"/>
                </a:cxn>
                <a:cxn ang="0">
                  <a:pos x="14" y="2"/>
                </a:cxn>
                <a:cxn ang="0">
                  <a:pos x="3" y="2"/>
                </a:cxn>
                <a:cxn ang="0">
                  <a:pos x="0" y="2"/>
                </a:cxn>
                <a:cxn ang="0">
                  <a:pos x="0" y="0"/>
                </a:cxn>
              </a:cxnLst>
              <a:rect l="0" t="0" r="r" b="b"/>
              <a:pathLst>
                <a:path w="53" h="5">
                  <a:moveTo>
                    <a:pt x="0" y="0"/>
                  </a:moveTo>
                  <a:lnTo>
                    <a:pt x="10" y="0"/>
                  </a:lnTo>
                  <a:lnTo>
                    <a:pt x="27" y="0"/>
                  </a:lnTo>
                  <a:lnTo>
                    <a:pt x="44" y="2"/>
                  </a:lnTo>
                  <a:lnTo>
                    <a:pt x="52" y="4"/>
                  </a:lnTo>
                  <a:lnTo>
                    <a:pt x="33" y="3"/>
                  </a:lnTo>
                  <a:lnTo>
                    <a:pt x="14" y="2"/>
                  </a:lnTo>
                  <a:lnTo>
                    <a:pt x="3" y="2"/>
                  </a:lnTo>
                  <a:lnTo>
                    <a:pt x="0" y="2"/>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11" name="Freeform 47"/>
            <p:cNvSpPr>
              <a:spLocks/>
            </p:cNvSpPr>
            <p:nvPr/>
          </p:nvSpPr>
          <p:spPr bwMode="auto">
            <a:xfrm>
              <a:off x="5447" y="3075"/>
              <a:ext cx="256" cy="355"/>
            </a:xfrm>
            <a:custGeom>
              <a:avLst/>
              <a:gdLst/>
              <a:ahLst/>
              <a:cxnLst>
                <a:cxn ang="0">
                  <a:pos x="1" y="0"/>
                </a:cxn>
                <a:cxn ang="0">
                  <a:pos x="1" y="13"/>
                </a:cxn>
                <a:cxn ang="0">
                  <a:pos x="0" y="21"/>
                </a:cxn>
                <a:cxn ang="0">
                  <a:pos x="2" y="22"/>
                </a:cxn>
                <a:cxn ang="0">
                  <a:pos x="1" y="20"/>
                </a:cxn>
                <a:cxn ang="0">
                  <a:pos x="2" y="13"/>
                </a:cxn>
                <a:cxn ang="0">
                  <a:pos x="2" y="2"/>
                </a:cxn>
                <a:cxn ang="0">
                  <a:pos x="1" y="0"/>
                </a:cxn>
              </a:cxnLst>
              <a:rect l="0" t="0" r="r" b="b"/>
              <a:pathLst>
                <a:path w="3" h="23">
                  <a:moveTo>
                    <a:pt x="1" y="0"/>
                  </a:moveTo>
                  <a:lnTo>
                    <a:pt x="1" y="13"/>
                  </a:lnTo>
                  <a:lnTo>
                    <a:pt x="0" y="21"/>
                  </a:lnTo>
                  <a:lnTo>
                    <a:pt x="2" y="22"/>
                  </a:lnTo>
                  <a:lnTo>
                    <a:pt x="1" y="20"/>
                  </a:lnTo>
                  <a:lnTo>
                    <a:pt x="2" y="13"/>
                  </a:lnTo>
                  <a:lnTo>
                    <a:pt x="2" y="2"/>
                  </a:lnTo>
                  <a:lnTo>
                    <a:pt x="1" y="0"/>
                  </a:lnTo>
                </a:path>
              </a:pathLst>
            </a:custGeom>
            <a:solidFill>
              <a:srgbClr val="000000"/>
            </a:solidFill>
            <a:ln w="12700" cap="rnd" cmpd="sng">
              <a:solidFill>
                <a:srgbClr val="000000"/>
              </a:solidFill>
              <a:prstDash val="solid"/>
              <a:round/>
              <a:headEnd type="none" w="med" len="med"/>
              <a:tailEnd type="none" w="med" len="me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12" name="Line 48"/>
            <p:cNvSpPr>
              <a:spLocks noChangeShapeType="1"/>
            </p:cNvSpPr>
            <p:nvPr/>
          </p:nvSpPr>
          <p:spPr bwMode="auto">
            <a:xfrm>
              <a:off x="5124" y="2749"/>
              <a:ext cx="163" cy="739"/>
            </a:xfrm>
            <a:prstGeom prst="line">
              <a:avLst/>
            </a:prstGeom>
            <a:noFill/>
            <a:ln w="12700">
              <a:solidFill>
                <a:srgbClr val="000000"/>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13" name="Freeform 49"/>
            <p:cNvSpPr>
              <a:spLocks/>
            </p:cNvSpPr>
            <p:nvPr/>
          </p:nvSpPr>
          <p:spPr bwMode="auto">
            <a:xfrm>
              <a:off x="5342" y="3371"/>
              <a:ext cx="256" cy="355"/>
            </a:xfrm>
            <a:custGeom>
              <a:avLst/>
              <a:gdLst/>
              <a:ahLst/>
              <a:cxnLst>
                <a:cxn ang="0">
                  <a:pos x="107" y="1"/>
                </a:cxn>
                <a:cxn ang="0">
                  <a:pos x="96" y="11"/>
                </a:cxn>
                <a:cxn ang="0">
                  <a:pos x="86" y="17"/>
                </a:cxn>
                <a:cxn ang="0">
                  <a:pos x="76" y="23"/>
                </a:cxn>
                <a:cxn ang="0">
                  <a:pos x="66" y="27"/>
                </a:cxn>
                <a:cxn ang="0">
                  <a:pos x="55" y="30"/>
                </a:cxn>
                <a:cxn ang="0">
                  <a:pos x="46" y="32"/>
                </a:cxn>
                <a:cxn ang="0">
                  <a:pos x="36" y="32"/>
                </a:cxn>
                <a:cxn ang="0">
                  <a:pos x="25" y="32"/>
                </a:cxn>
                <a:cxn ang="0">
                  <a:pos x="15" y="31"/>
                </a:cxn>
                <a:cxn ang="0">
                  <a:pos x="0" y="26"/>
                </a:cxn>
                <a:cxn ang="0">
                  <a:pos x="1" y="25"/>
                </a:cxn>
                <a:cxn ang="0">
                  <a:pos x="15" y="29"/>
                </a:cxn>
                <a:cxn ang="0">
                  <a:pos x="25" y="30"/>
                </a:cxn>
                <a:cxn ang="0">
                  <a:pos x="36" y="30"/>
                </a:cxn>
                <a:cxn ang="0">
                  <a:pos x="46" y="29"/>
                </a:cxn>
                <a:cxn ang="0">
                  <a:pos x="57" y="27"/>
                </a:cxn>
                <a:cxn ang="0">
                  <a:pos x="66" y="24"/>
                </a:cxn>
                <a:cxn ang="0">
                  <a:pos x="76" y="21"/>
                </a:cxn>
                <a:cxn ang="0">
                  <a:pos x="86" y="14"/>
                </a:cxn>
                <a:cxn ang="0">
                  <a:pos x="96" y="8"/>
                </a:cxn>
                <a:cxn ang="0">
                  <a:pos x="106" y="0"/>
                </a:cxn>
                <a:cxn ang="0">
                  <a:pos x="107" y="1"/>
                </a:cxn>
              </a:cxnLst>
              <a:rect l="0" t="0" r="r" b="b"/>
              <a:pathLst>
                <a:path w="108" h="33">
                  <a:moveTo>
                    <a:pt x="107" y="1"/>
                  </a:moveTo>
                  <a:lnTo>
                    <a:pt x="96" y="11"/>
                  </a:lnTo>
                  <a:lnTo>
                    <a:pt x="86" y="17"/>
                  </a:lnTo>
                  <a:lnTo>
                    <a:pt x="76" y="23"/>
                  </a:lnTo>
                  <a:lnTo>
                    <a:pt x="66" y="27"/>
                  </a:lnTo>
                  <a:lnTo>
                    <a:pt x="55" y="30"/>
                  </a:lnTo>
                  <a:lnTo>
                    <a:pt x="46" y="32"/>
                  </a:lnTo>
                  <a:lnTo>
                    <a:pt x="36" y="32"/>
                  </a:lnTo>
                  <a:lnTo>
                    <a:pt x="25" y="32"/>
                  </a:lnTo>
                  <a:lnTo>
                    <a:pt x="15" y="31"/>
                  </a:lnTo>
                  <a:lnTo>
                    <a:pt x="0" y="26"/>
                  </a:lnTo>
                  <a:lnTo>
                    <a:pt x="1" y="25"/>
                  </a:lnTo>
                  <a:lnTo>
                    <a:pt x="15" y="29"/>
                  </a:lnTo>
                  <a:lnTo>
                    <a:pt x="25" y="30"/>
                  </a:lnTo>
                  <a:lnTo>
                    <a:pt x="36" y="30"/>
                  </a:lnTo>
                  <a:lnTo>
                    <a:pt x="46" y="29"/>
                  </a:lnTo>
                  <a:lnTo>
                    <a:pt x="57" y="27"/>
                  </a:lnTo>
                  <a:lnTo>
                    <a:pt x="66" y="24"/>
                  </a:lnTo>
                  <a:lnTo>
                    <a:pt x="76" y="21"/>
                  </a:lnTo>
                  <a:lnTo>
                    <a:pt x="86" y="14"/>
                  </a:lnTo>
                  <a:lnTo>
                    <a:pt x="96" y="8"/>
                  </a:lnTo>
                  <a:lnTo>
                    <a:pt x="106" y="0"/>
                  </a:lnTo>
                  <a:lnTo>
                    <a:pt x="107" y="1"/>
                  </a:lnTo>
                </a:path>
              </a:pathLst>
            </a:custGeom>
            <a:solidFill>
              <a:srgbClr val="000000"/>
            </a:solidFill>
            <a:ln w="12700" cap="rnd" cmpd="sng">
              <a:solidFill>
                <a:srgbClr val="000000"/>
              </a:solidFill>
              <a:prstDash val="solid"/>
              <a:round/>
              <a:headEnd type="none" w="med" len="med"/>
              <a:tailEnd type="none" w="med" len="me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14" name="Freeform 50"/>
            <p:cNvSpPr>
              <a:spLocks/>
            </p:cNvSpPr>
            <p:nvPr/>
          </p:nvSpPr>
          <p:spPr bwMode="auto">
            <a:xfrm>
              <a:off x="5236" y="3255"/>
              <a:ext cx="256" cy="355"/>
            </a:xfrm>
            <a:custGeom>
              <a:avLst/>
              <a:gdLst/>
              <a:ahLst/>
              <a:cxnLst>
                <a:cxn ang="0">
                  <a:pos x="12" y="22"/>
                </a:cxn>
                <a:cxn ang="0">
                  <a:pos x="29" y="23"/>
                </a:cxn>
                <a:cxn ang="0">
                  <a:pos x="44" y="22"/>
                </a:cxn>
                <a:cxn ang="0">
                  <a:pos x="61" y="19"/>
                </a:cxn>
                <a:cxn ang="0">
                  <a:pos x="79" y="15"/>
                </a:cxn>
                <a:cxn ang="0">
                  <a:pos x="93" y="9"/>
                </a:cxn>
                <a:cxn ang="0">
                  <a:pos x="107" y="1"/>
                </a:cxn>
                <a:cxn ang="0">
                  <a:pos x="108" y="0"/>
                </a:cxn>
                <a:cxn ang="0">
                  <a:pos x="93" y="6"/>
                </a:cxn>
                <a:cxn ang="0">
                  <a:pos x="77" y="13"/>
                </a:cxn>
                <a:cxn ang="0">
                  <a:pos x="63" y="17"/>
                </a:cxn>
                <a:cxn ang="0">
                  <a:pos x="47" y="19"/>
                </a:cxn>
                <a:cxn ang="0">
                  <a:pos x="29" y="22"/>
                </a:cxn>
                <a:cxn ang="0">
                  <a:pos x="12" y="19"/>
                </a:cxn>
                <a:cxn ang="0">
                  <a:pos x="0" y="18"/>
                </a:cxn>
                <a:cxn ang="0">
                  <a:pos x="12" y="22"/>
                </a:cxn>
              </a:cxnLst>
              <a:rect l="0" t="0" r="r" b="b"/>
              <a:pathLst>
                <a:path w="109" h="24">
                  <a:moveTo>
                    <a:pt x="12" y="22"/>
                  </a:moveTo>
                  <a:lnTo>
                    <a:pt x="29" y="23"/>
                  </a:lnTo>
                  <a:lnTo>
                    <a:pt x="44" y="22"/>
                  </a:lnTo>
                  <a:lnTo>
                    <a:pt x="61" y="19"/>
                  </a:lnTo>
                  <a:lnTo>
                    <a:pt x="79" y="15"/>
                  </a:lnTo>
                  <a:lnTo>
                    <a:pt x="93" y="9"/>
                  </a:lnTo>
                  <a:lnTo>
                    <a:pt x="107" y="1"/>
                  </a:lnTo>
                  <a:lnTo>
                    <a:pt x="108" y="0"/>
                  </a:lnTo>
                  <a:lnTo>
                    <a:pt x="93" y="6"/>
                  </a:lnTo>
                  <a:lnTo>
                    <a:pt x="77" y="13"/>
                  </a:lnTo>
                  <a:lnTo>
                    <a:pt x="63" y="17"/>
                  </a:lnTo>
                  <a:lnTo>
                    <a:pt x="47" y="19"/>
                  </a:lnTo>
                  <a:lnTo>
                    <a:pt x="29" y="22"/>
                  </a:lnTo>
                  <a:lnTo>
                    <a:pt x="12" y="19"/>
                  </a:lnTo>
                  <a:lnTo>
                    <a:pt x="0" y="18"/>
                  </a:lnTo>
                  <a:lnTo>
                    <a:pt x="12" y="22"/>
                  </a:lnTo>
                </a:path>
              </a:pathLst>
            </a:custGeom>
            <a:solidFill>
              <a:srgbClr val="000000"/>
            </a:solidFill>
            <a:ln w="12700" cap="rnd" cmpd="sng">
              <a:solidFill>
                <a:srgbClr val="000000"/>
              </a:solidFill>
              <a:prstDash val="solid"/>
              <a:round/>
              <a:headEnd type="none" w="med" len="med"/>
              <a:tailEnd type="none" w="med" len="me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15" name="Freeform 51"/>
            <p:cNvSpPr>
              <a:spLocks/>
            </p:cNvSpPr>
            <p:nvPr/>
          </p:nvSpPr>
          <p:spPr bwMode="auto">
            <a:xfrm>
              <a:off x="4947" y="3315"/>
              <a:ext cx="256" cy="355"/>
            </a:xfrm>
            <a:custGeom>
              <a:avLst/>
              <a:gdLst/>
              <a:ahLst/>
              <a:cxnLst>
                <a:cxn ang="0">
                  <a:pos x="5" y="20"/>
                </a:cxn>
                <a:cxn ang="0">
                  <a:pos x="9" y="21"/>
                </a:cxn>
                <a:cxn ang="0">
                  <a:pos x="18" y="26"/>
                </a:cxn>
                <a:cxn ang="0">
                  <a:pos x="36" y="34"/>
                </a:cxn>
                <a:cxn ang="0">
                  <a:pos x="53" y="40"/>
                </a:cxn>
                <a:cxn ang="0">
                  <a:pos x="71" y="43"/>
                </a:cxn>
                <a:cxn ang="0">
                  <a:pos x="89" y="46"/>
                </a:cxn>
                <a:cxn ang="0">
                  <a:pos x="107" y="47"/>
                </a:cxn>
                <a:cxn ang="0">
                  <a:pos x="124" y="44"/>
                </a:cxn>
                <a:cxn ang="0">
                  <a:pos x="141" y="42"/>
                </a:cxn>
                <a:cxn ang="0">
                  <a:pos x="160" y="36"/>
                </a:cxn>
                <a:cxn ang="0">
                  <a:pos x="177" y="30"/>
                </a:cxn>
                <a:cxn ang="0">
                  <a:pos x="193" y="22"/>
                </a:cxn>
                <a:cxn ang="0">
                  <a:pos x="204" y="15"/>
                </a:cxn>
                <a:cxn ang="0">
                  <a:pos x="209" y="12"/>
                </a:cxn>
                <a:cxn ang="0">
                  <a:pos x="213" y="8"/>
                </a:cxn>
                <a:cxn ang="0">
                  <a:pos x="219" y="1"/>
                </a:cxn>
                <a:cxn ang="0">
                  <a:pos x="219" y="0"/>
                </a:cxn>
                <a:cxn ang="0">
                  <a:pos x="214" y="8"/>
                </a:cxn>
                <a:cxn ang="0">
                  <a:pos x="209" y="14"/>
                </a:cxn>
                <a:cxn ang="0">
                  <a:pos x="192" y="25"/>
                </a:cxn>
                <a:cxn ang="0">
                  <a:pos x="176" y="34"/>
                </a:cxn>
                <a:cxn ang="0">
                  <a:pos x="157" y="40"/>
                </a:cxn>
                <a:cxn ang="0">
                  <a:pos x="140" y="44"/>
                </a:cxn>
                <a:cxn ang="0">
                  <a:pos x="122" y="47"/>
                </a:cxn>
                <a:cxn ang="0">
                  <a:pos x="106" y="49"/>
                </a:cxn>
                <a:cxn ang="0">
                  <a:pos x="87" y="48"/>
                </a:cxn>
                <a:cxn ang="0">
                  <a:pos x="69" y="47"/>
                </a:cxn>
                <a:cxn ang="0">
                  <a:pos x="50" y="42"/>
                </a:cxn>
                <a:cxn ang="0">
                  <a:pos x="36" y="36"/>
                </a:cxn>
                <a:cxn ang="0">
                  <a:pos x="18" y="29"/>
                </a:cxn>
                <a:cxn ang="0">
                  <a:pos x="7" y="23"/>
                </a:cxn>
                <a:cxn ang="0">
                  <a:pos x="1" y="19"/>
                </a:cxn>
                <a:cxn ang="0">
                  <a:pos x="0" y="16"/>
                </a:cxn>
                <a:cxn ang="0">
                  <a:pos x="5" y="20"/>
                </a:cxn>
              </a:cxnLst>
              <a:rect l="0" t="0" r="r" b="b"/>
              <a:pathLst>
                <a:path w="220" h="50">
                  <a:moveTo>
                    <a:pt x="5" y="20"/>
                  </a:moveTo>
                  <a:lnTo>
                    <a:pt x="9" y="21"/>
                  </a:lnTo>
                  <a:lnTo>
                    <a:pt x="18" y="26"/>
                  </a:lnTo>
                  <a:lnTo>
                    <a:pt x="36" y="34"/>
                  </a:lnTo>
                  <a:lnTo>
                    <a:pt x="53" y="40"/>
                  </a:lnTo>
                  <a:lnTo>
                    <a:pt x="71" y="43"/>
                  </a:lnTo>
                  <a:lnTo>
                    <a:pt x="89" y="46"/>
                  </a:lnTo>
                  <a:lnTo>
                    <a:pt x="107" y="47"/>
                  </a:lnTo>
                  <a:lnTo>
                    <a:pt x="124" y="44"/>
                  </a:lnTo>
                  <a:lnTo>
                    <a:pt x="141" y="42"/>
                  </a:lnTo>
                  <a:lnTo>
                    <a:pt x="160" y="36"/>
                  </a:lnTo>
                  <a:lnTo>
                    <a:pt x="177" y="30"/>
                  </a:lnTo>
                  <a:lnTo>
                    <a:pt x="193" y="22"/>
                  </a:lnTo>
                  <a:lnTo>
                    <a:pt x="204" y="15"/>
                  </a:lnTo>
                  <a:lnTo>
                    <a:pt x="209" y="12"/>
                  </a:lnTo>
                  <a:lnTo>
                    <a:pt x="213" y="8"/>
                  </a:lnTo>
                  <a:lnTo>
                    <a:pt x="219" y="1"/>
                  </a:lnTo>
                  <a:lnTo>
                    <a:pt x="219" y="0"/>
                  </a:lnTo>
                  <a:lnTo>
                    <a:pt x="214" y="8"/>
                  </a:lnTo>
                  <a:lnTo>
                    <a:pt x="209" y="14"/>
                  </a:lnTo>
                  <a:lnTo>
                    <a:pt x="192" y="25"/>
                  </a:lnTo>
                  <a:lnTo>
                    <a:pt x="176" y="34"/>
                  </a:lnTo>
                  <a:lnTo>
                    <a:pt x="157" y="40"/>
                  </a:lnTo>
                  <a:lnTo>
                    <a:pt x="140" y="44"/>
                  </a:lnTo>
                  <a:lnTo>
                    <a:pt x="122" y="47"/>
                  </a:lnTo>
                  <a:lnTo>
                    <a:pt x="106" y="49"/>
                  </a:lnTo>
                  <a:lnTo>
                    <a:pt x="87" y="48"/>
                  </a:lnTo>
                  <a:lnTo>
                    <a:pt x="69" y="47"/>
                  </a:lnTo>
                  <a:lnTo>
                    <a:pt x="50" y="42"/>
                  </a:lnTo>
                  <a:lnTo>
                    <a:pt x="36" y="36"/>
                  </a:lnTo>
                  <a:lnTo>
                    <a:pt x="18" y="29"/>
                  </a:lnTo>
                  <a:lnTo>
                    <a:pt x="7" y="23"/>
                  </a:lnTo>
                  <a:lnTo>
                    <a:pt x="1" y="19"/>
                  </a:lnTo>
                  <a:lnTo>
                    <a:pt x="0" y="16"/>
                  </a:lnTo>
                  <a:lnTo>
                    <a:pt x="5" y="20"/>
                  </a:lnTo>
                </a:path>
              </a:pathLst>
            </a:custGeom>
            <a:solidFill>
              <a:srgbClr val="000000"/>
            </a:solidFill>
            <a:ln w="12700" cap="rnd" cmpd="sng">
              <a:solidFill>
                <a:srgbClr val="000000"/>
              </a:solidFill>
              <a:prstDash val="solid"/>
              <a:round/>
              <a:headEnd type="none" w="med" len="med"/>
              <a:tailEnd type="none" w="med" len="me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16" name="Freeform 52"/>
            <p:cNvSpPr>
              <a:spLocks/>
            </p:cNvSpPr>
            <p:nvPr/>
          </p:nvSpPr>
          <p:spPr bwMode="auto">
            <a:xfrm>
              <a:off x="4912" y="3312"/>
              <a:ext cx="256" cy="355"/>
            </a:xfrm>
            <a:custGeom>
              <a:avLst/>
              <a:gdLst/>
              <a:ahLst/>
              <a:cxnLst>
                <a:cxn ang="0">
                  <a:pos x="31" y="0"/>
                </a:cxn>
                <a:cxn ang="0">
                  <a:pos x="34" y="6"/>
                </a:cxn>
                <a:cxn ang="0">
                  <a:pos x="34" y="11"/>
                </a:cxn>
                <a:cxn ang="0">
                  <a:pos x="35" y="19"/>
                </a:cxn>
                <a:cxn ang="0">
                  <a:pos x="35" y="26"/>
                </a:cxn>
                <a:cxn ang="0">
                  <a:pos x="34" y="34"/>
                </a:cxn>
                <a:cxn ang="0">
                  <a:pos x="33" y="41"/>
                </a:cxn>
                <a:cxn ang="0">
                  <a:pos x="31" y="49"/>
                </a:cxn>
                <a:cxn ang="0">
                  <a:pos x="29" y="57"/>
                </a:cxn>
                <a:cxn ang="0">
                  <a:pos x="25" y="64"/>
                </a:cxn>
                <a:cxn ang="0">
                  <a:pos x="21" y="71"/>
                </a:cxn>
                <a:cxn ang="0">
                  <a:pos x="18" y="78"/>
                </a:cxn>
                <a:cxn ang="0">
                  <a:pos x="13" y="84"/>
                </a:cxn>
                <a:cxn ang="0">
                  <a:pos x="6" y="92"/>
                </a:cxn>
                <a:cxn ang="0">
                  <a:pos x="1" y="97"/>
                </a:cxn>
                <a:cxn ang="0">
                  <a:pos x="0" y="95"/>
                </a:cxn>
                <a:cxn ang="0">
                  <a:pos x="8" y="88"/>
                </a:cxn>
                <a:cxn ang="0">
                  <a:pos x="11" y="83"/>
                </a:cxn>
                <a:cxn ang="0">
                  <a:pos x="16" y="76"/>
                </a:cxn>
                <a:cxn ang="0">
                  <a:pos x="20" y="69"/>
                </a:cxn>
                <a:cxn ang="0">
                  <a:pos x="24" y="63"/>
                </a:cxn>
                <a:cxn ang="0">
                  <a:pos x="26" y="57"/>
                </a:cxn>
                <a:cxn ang="0">
                  <a:pos x="29" y="49"/>
                </a:cxn>
                <a:cxn ang="0">
                  <a:pos x="31" y="41"/>
                </a:cxn>
                <a:cxn ang="0">
                  <a:pos x="33" y="34"/>
                </a:cxn>
                <a:cxn ang="0">
                  <a:pos x="34" y="25"/>
                </a:cxn>
                <a:cxn ang="0">
                  <a:pos x="34" y="18"/>
                </a:cxn>
                <a:cxn ang="0">
                  <a:pos x="33" y="9"/>
                </a:cxn>
                <a:cxn ang="0">
                  <a:pos x="31" y="5"/>
                </a:cxn>
                <a:cxn ang="0">
                  <a:pos x="31" y="0"/>
                </a:cxn>
              </a:cxnLst>
              <a:rect l="0" t="0" r="r" b="b"/>
              <a:pathLst>
                <a:path w="36" h="98">
                  <a:moveTo>
                    <a:pt x="31" y="0"/>
                  </a:moveTo>
                  <a:lnTo>
                    <a:pt x="34" y="6"/>
                  </a:lnTo>
                  <a:lnTo>
                    <a:pt x="34" y="11"/>
                  </a:lnTo>
                  <a:lnTo>
                    <a:pt x="35" y="19"/>
                  </a:lnTo>
                  <a:lnTo>
                    <a:pt x="35" y="26"/>
                  </a:lnTo>
                  <a:lnTo>
                    <a:pt x="34" y="34"/>
                  </a:lnTo>
                  <a:lnTo>
                    <a:pt x="33" y="41"/>
                  </a:lnTo>
                  <a:lnTo>
                    <a:pt x="31" y="49"/>
                  </a:lnTo>
                  <a:lnTo>
                    <a:pt x="29" y="57"/>
                  </a:lnTo>
                  <a:lnTo>
                    <a:pt x="25" y="64"/>
                  </a:lnTo>
                  <a:lnTo>
                    <a:pt x="21" y="71"/>
                  </a:lnTo>
                  <a:lnTo>
                    <a:pt x="18" y="78"/>
                  </a:lnTo>
                  <a:lnTo>
                    <a:pt x="13" y="84"/>
                  </a:lnTo>
                  <a:lnTo>
                    <a:pt x="6" y="92"/>
                  </a:lnTo>
                  <a:lnTo>
                    <a:pt x="1" y="97"/>
                  </a:lnTo>
                  <a:lnTo>
                    <a:pt x="0" y="95"/>
                  </a:lnTo>
                  <a:lnTo>
                    <a:pt x="8" y="88"/>
                  </a:lnTo>
                  <a:lnTo>
                    <a:pt x="11" y="83"/>
                  </a:lnTo>
                  <a:lnTo>
                    <a:pt x="16" y="76"/>
                  </a:lnTo>
                  <a:lnTo>
                    <a:pt x="20" y="69"/>
                  </a:lnTo>
                  <a:lnTo>
                    <a:pt x="24" y="63"/>
                  </a:lnTo>
                  <a:lnTo>
                    <a:pt x="26" y="57"/>
                  </a:lnTo>
                  <a:lnTo>
                    <a:pt x="29" y="49"/>
                  </a:lnTo>
                  <a:lnTo>
                    <a:pt x="31" y="41"/>
                  </a:lnTo>
                  <a:lnTo>
                    <a:pt x="33" y="34"/>
                  </a:lnTo>
                  <a:lnTo>
                    <a:pt x="34" y="25"/>
                  </a:lnTo>
                  <a:lnTo>
                    <a:pt x="34" y="18"/>
                  </a:lnTo>
                  <a:lnTo>
                    <a:pt x="33" y="9"/>
                  </a:lnTo>
                  <a:lnTo>
                    <a:pt x="31" y="5"/>
                  </a:lnTo>
                  <a:lnTo>
                    <a:pt x="31" y="0"/>
                  </a:lnTo>
                </a:path>
              </a:pathLst>
            </a:custGeom>
            <a:solidFill>
              <a:srgbClr val="000000"/>
            </a:solidFill>
            <a:ln w="12700" cap="rnd" cmpd="sng">
              <a:solidFill>
                <a:srgbClr val="000000"/>
              </a:solidFill>
              <a:prstDash val="solid"/>
              <a:round/>
              <a:headEnd type="none" w="med" len="med"/>
              <a:tailEnd type="none" w="med" len="me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17" name="Freeform 53"/>
            <p:cNvSpPr>
              <a:spLocks/>
            </p:cNvSpPr>
            <p:nvPr/>
          </p:nvSpPr>
          <p:spPr bwMode="auto">
            <a:xfrm>
              <a:off x="5068" y="3348"/>
              <a:ext cx="256" cy="355"/>
            </a:xfrm>
            <a:custGeom>
              <a:avLst/>
              <a:gdLst/>
              <a:ahLst/>
              <a:cxnLst>
                <a:cxn ang="0">
                  <a:pos x="53" y="0"/>
                </a:cxn>
                <a:cxn ang="0">
                  <a:pos x="56" y="13"/>
                </a:cxn>
                <a:cxn ang="0">
                  <a:pos x="58" y="23"/>
                </a:cxn>
                <a:cxn ang="0">
                  <a:pos x="58" y="35"/>
                </a:cxn>
                <a:cxn ang="0">
                  <a:pos x="58" y="44"/>
                </a:cxn>
                <a:cxn ang="0">
                  <a:pos x="57" y="55"/>
                </a:cxn>
                <a:cxn ang="0">
                  <a:pos x="56" y="65"/>
                </a:cxn>
                <a:cxn ang="0">
                  <a:pos x="53" y="74"/>
                </a:cxn>
                <a:cxn ang="0">
                  <a:pos x="50" y="84"/>
                </a:cxn>
                <a:cxn ang="0">
                  <a:pos x="46" y="92"/>
                </a:cxn>
                <a:cxn ang="0">
                  <a:pos x="41" y="101"/>
                </a:cxn>
                <a:cxn ang="0">
                  <a:pos x="35" y="109"/>
                </a:cxn>
                <a:cxn ang="0">
                  <a:pos x="30" y="118"/>
                </a:cxn>
                <a:cxn ang="0">
                  <a:pos x="24" y="124"/>
                </a:cxn>
                <a:cxn ang="0">
                  <a:pos x="18" y="131"/>
                </a:cxn>
                <a:cxn ang="0">
                  <a:pos x="10" y="138"/>
                </a:cxn>
                <a:cxn ang="0">
                  <a:pos x="1" y="144"/>
                </a:cxn>
                <a:cxn ang="0">
                  <a:pos x="0" y="142"/>
                </a:cxn>
                <a:cxn ang="0">
                  <a:pos x="4" y="139"/>
                </a:cxn>
                <a:cxn ang="0">
                  <a:pos x="15" y="130"/>
                </a:cxn>
                <a:cxn ang="0">
                  <a:pos x="21" y="123"/>
                </a:cxn>
                <a:cxn ang="0">
                  <a:pos x="28" y="118"/>
                </a:cxn>
                <a:cxn ang="0">
                  <a:pos x="33" y="109"/>
                </a:cxn>
                <a:cxn ang="0">
                  <a:pos x="39" y="101"/>
                </a:cxn>
                <a:cxn ang="0">
                  <a:pos x="44" y="92"/>
                </a:cxn>
                <a:cxn ang="0">
                  <a:pos x="47" y="84"/>
                </a:cxn>
                <a:cxn ang="0">
                  <a:pos x="51" y="75"/>
                </a:cxn>
                <a:cxn ang="0">
                  <a:pos x="52" y="66"/>
                </a:cxn>
                <a:cxn ang="0">
                  <a:pos x="54" y="54"/>
                </a:cxn>
                <a:cxn ang="0">
                  <a:pos x="56" y="44"/>
                </a:cxn>
                <a:cxn ang="0">
                  <a:pos x="56" y="33"/>
                </a:cxn>
                <a:cxn ang="0">
                  <a:pos x="56" y="23"/>
                </a:cxn>
                <a:cxn ang="0">
                  <a:pos x="53" y="13"/>
                </a:cxn>
                <a:cxn ang="0">
                  <a:pos x="51" y="2"/>
                </a:cxn>
                <a:cxn ang="0">
                  <a:pos x="53" y="0"/>
                </a:cxn>
              </a:cxnLst>
              <a:rect l="0" t="0" r="r" b="b"/>
              <a:pathLst>
                <a:path w="59" h="145">
                  <a:moveTo>
                    <a:pt x="53" y="0"/>
                  </a:moveTo>
                  <a:lnTo>
                    <a:pt x="56" y="13"/>
                  </a:lnTo>
                  <a:lnTo>
                    <a:pt x="58" y="23"/>
                  </a:lnTo>
                  <a:lnTo>
                    <a:pt x="58" y="35"/>
                  </a:lnTo>
                  <a:lnTo>
                    <a:pt x="58" y="44"/>
                  </a:lnTo>
                  <a:lnTo>
                    <a:pt x="57" y="55"/>
                  </a:lnTo>
                  <a:lnTo>
                    <a:pt x="56" y="65"/>
                  </a:lnTo>
                  <a:lnTo>
                    <a:pt x="53" y="74"/>
                  </a:lnTo>
                  <a:lnTo>
                    <a:pt x="50" y="84"/>
                  </a:lnTo>
                  <a:lnTo>
                    <a:pt x="46" y="92"/>
                  </a:lnTo>
                  <a:lnTo>
                    <a:pt x="41" y="101"/>
                  </a:lnTo>
                  <a:lnTo>
                    <a:pt x="35" y="109"/>
                  </a:lnTo>
                  <a:lnTo>
                    <a:pt x="30" y="118"/>
                  </a:lnTo>
                  <a:lnTo>
                    <a:pt x="24" y="124"/>
                  </a:lnTo>
                  <a:lnTo>
                    <a:pt x="18" y="131"/>
                  </a:lnTo>
                  <a:lnTo>
                    <a:pt x="10" y="138"/>
                  </a:lnTo>
                  <a:lnTo>
                    <a:pt x="1" y="144"/>
                  </a:lnTo>
                  <a:lnTo>
                    <a:pt x="0" y="142"/>
                  </a:lnTo>
                  <a:lnTo>
                    <a:pt x="4" y="139"/>
                  </a:lnTo>
                  <a:lnTo>
                    <a:pt x="15" y="130"/>
                  </a:lnTo>
                  <a:lnTo>
                    <a:pt x="21" y="123"/>
                  </a:lnTo>
                  <a:lnTo>
                    <a:pt x="28" y="118"/>
                  </a:lnTo>
                  <a:lnTo>
                    <a:pt x="33" y="109"/>
                  </a:lnTo>
                  <a:lnTo>
                    <a:pt x="39" y="101"/>
                  </a:lnTo>
                  <a:lnTo>
                    <a:pt x="44" y="92"/>
                  </a:lnTo>
                  <a:lnTo>
                    <a:pt x="47" y="84"/>
                  </a:lnTo>
                  <a:lnTo>
                    <a:pt x="51" y="75"/>
                  </a:lnTo>
                  <a:lnTo>
                    <a:pt x="52" y="66"/>
                  </a:lnTo>
                  <a:lnTo>
                    <a:pt x="54" y="54"/>
                  </a:lnTo>
                  <a:lnTo>
                    <a:pt x="56" y="44"/>
                  </a:lnTo>
                  <a:lnTo>
                    <a:pt x="56" y="33"/>
                  </a:lnTo>
                  <a:lnTo>
                    <a:pt x="56" y="23"/>
                  </a:lnTo>
                  <a:lnTo>
                    <a:pt x="53" y="13"/>
                  </a:lnTo>
                  <a:lnTo>
                    <a:pt x="51" y="2"/>
                  </a:lnTo>
                  <a:lnTo>
                    <a:pt x="53" y="0"/>
                  </a:lnTo>
                </a:path>
              </a:pathLst>
            </a:custGeom>
            <a:solidFill>
              <a:srgbClr val="000000"/>
            </a:solidFill>
            <a:ln w="12700" cap="rnd" cmpd="sng">
              <a:solidFill>
                <a:srgbClr val="000000"/>
              </a:solidFill>
              <a:prstDash val="solid"/>
              <a:round/>
              <a:headEnd type="none" w="med" len="med"/>
              <a:tailEnd type="none" w="med" len="me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grpSp>
          <p:nvGrpSpPr>
            <p:cNvPr id="37947" name="Group 54"/>
            <p:cNvGrpSpPr>
              <a:grpSpLocks/>
            </p:cNvGrpSpPr>
            <p:nvPr/>
          </p:nvGrpSpPr>
          <p:grpSpPr bwMode="auto">
            <a:xfrm>
              <a:off x="4271" y="2750"/>
              <a:ext cx="998" cy="678"/>
              <a:chOff x="4271" y="2750"/>
              <a:chExt cx="998" cy="678"/>
            </a:xfrm>
          </p:grpSpPr>
          <p:sp>
            <p:nvSpPr>
              <p:cNvPr id="1188919" name="Freeform 55"/>
              <p:cNvSpPr>
                <a:spLocks/>
              </p:cNvSpPr>
              <p:nvPr/>
            </p:nvSpPr>
            <p:spPr bwMode="auto">
              <a:xfrm>
                <a:off x="4271" y="2907"/>
                <a:ext cx="256" cy="355"/>
              </a:xfrm>
              <a:custGeom>
                <a:avLst/>
                <a:gdLst/>
                <a:ahLst/>
                <a:cxnLst>
                  <a:cxn ang="0">
                    <a:pos x="355" y="893"/>
                  </a:cxn>
                  <a:cxn ang="0">
                    <a:pos x="301" y="862"/>
                  </a:cxn>
                  <a:cxn ang="0">
                    <a:pos x="269" y="806"/>
                  </a:cxn>
                  <a:cxn ang="0">
                    <a:pos x="269" y="744"/>
                  </a:cxn>
                  <a:cxn ang="0">
                    <a:pos x="260" y="705"/>
                  </a:cxn>
                  <a:cxn ang="0">
                    <a:pos x="195" y="734"/>
                  </a:cxn>
                  <a:cxn ang="0">
                    <a:pos x="109" y="727"/>
                  </a:cxn>
                  <a:cxn ang="0">
                    <a:pos x="49" y="688"/>
                  </a:cxn>
                  <a:cxn ang="0">
                    <a:pos x="10" y="628"/>
                  </a:cxn>
                  <a:cxn ang="0">
                    <a:pos x="2" y="543"/>
                  </a:cxn>
                  <a:cxn ang="0">
                    <a:pos x="16" y="502"/>
                  </a:cxn>
                  <a:cxn ang="0">
                    <a:pos x="39" y="465"/>
                  </a:cxn>
                  <a:cxn ang="0">
                    <a:pos x="70" y="437"/>
                  </a:cxn>
                  <a:cxn ang="0">
                    <a:pos x="109" y="417"/>
                  </a:cxn>
                  <a:cxn ang="0">
                    <a:pos x="152" y="407"/>
                  </a:cxn>
                  <a:cxn ang="0">
                    <a:pos x="154" y="377"/>
                  </a:cxn>
                  <a:cxn ang="0">
                    <a:pos x="167" y="331"/>
                  </a:cxn>
                  <a:cxn ang="0">
                    <a:pos x="197" y="299"/>
                  </a:cxn>
                  <a:cxn ang="0">
                    <a:pos x="179" y="252"/>
                  </a:cxn>
                  <a:cxn ang="0">
                    <a:pos x="171" y="196"/>
                  </a:cxn>
                  <a:cxn ang="0">
                    <a:pos x="179" y="141"/>
                  </a:cxn>
                  <a:cxn ang="0">
                    <a:pos x="200" y="90"/>
                  </a:cxn>
                  <a:cxn ang="0">
                    <a:pos x="233" y="45"/>
                  </a:cxn>
                  <a:cxn ang="0">
                    <a:pos x="278" y="10"/>
                  </a:cxn>
                  <a:cxn ang="0">
                    <a:pos x="323" y="1"/>
                  </a:cxn>
                  <a:cxn ang="0">
                    <a:pos x="365" y="3"/>
                  </a:cxn>
                  <a:cxn ang="0">
                    <a:pos x="405" y="16"/>
                  </a:cxn>
                  <a:cxn ang="0">
                    <a:pos x="439" y="40"/>
                  </a:cxn>
                  <a:cxn ang="0">
                    <a:pos x="468" y="72"/>
                  </a:cxn>
                  <a:cxn ang="0">
                    <a:pos x="486" y="111"/>
                  </a:cxn>
                  <a:cxn ang="0">
                    <a:pos x="496" y="155"/>
                  </a:cxn>
                  <a:cxn ang="0">
                    <a:pos x="493" y="199"/>
                  </a:cxn>
                  <a:cxn ang="0">
                    <a:pos x="511" y="178"/>
                  </a:cxn>
                  <a:cxn ang="0">
                    <a:pos x="535" y="159"/>
                  </a:cxn>
                  <a:cxn ang="0">
                    <a:pos x="580" y="165"/>
                  </a:cxn>
                  <a:cxn ang="0">
                    <a:pos x="618" y="199"/>
                  </a:cxn>
                  <a:cxn ang="0">
                    <a:pos x="643" y="261"/>
                  </a:cxn>
                  <a:cxn ang="0">
                    <a:pos x="638" y="327"/>
                  </a:cxn>
                  <a:cxn ang="0">
                    <a:pos x="604" y="385"/>
                  </a:cxn>
                  <a:cxn ang="0">
                    <a:pos x="651" y="372"/>
                  </a:cxn>
                  <a:cxn ang="0">
                    <a:pos x="675" y="424"/>
                  </a:cxn>
                  <a:cxn ang="0">
                    <a:pos x="669" y="486"/>
                  </a:cxn>
                  <a:cxn ang="0">
                    <a:pos x="654" y="515"/>
                  </a:cxn>
                  <a:cxn ang="0">
                    <a:pos x="633" y="538"/>
                  </a:cxn>
                  <a:cxn ang="0">
                    <a:pos x="606" y="555"/>
                  </a:cxn>
                  <a:cxn ang="0">
                    <a:pos x="565" y="565"/>
                  </a:cxn>
                  <a:cxn ang="0">
                    <a:pos x="579" y="572"/>
                  </a:cxn>
                  <a:cxn ang="0">
                    <a:pos x="607" y="577"/>
                  </a:cxn>
                  <a:cxn ang="0">
                    <a:pos x="601" y="634"/>
                  </a:cxn>
                  <a:cxn ang="0">
                    <a:pos x="585" y="675"/>
                  </a:cxn>
                  <a:cxn ang="0">
                    <a:pos x="560" y="712"/>
                  </a:cxn>
                  <a:cxn ang="0">
                    <a:pos x="528" y="744"/>
                  </a:cxn>
                  <a:cxn ang="0">
                    <a:pos x="482" y="762"/>
                  </a:cxn>
                  <a:cxn ang="0">
                    <a:pos x="444" y="778"/>
                  </a:cxn>
                  <a:cxn ang="0">
                    <a:pos x="439" y="827"/>
                  </a:cxn>
                  <a:cxn ang="0">
                    <a:pos x="421" y="872"/>
                  </a:cxn>
                  <a:cxn ang="0">
                    <a:pos x="397" y="896"/>
                  </a:cxn>
                </a:cxnLst>
                <a:rect l="0" t="0" r="r" b="b"/>
                <a:pathLst>
                  <a:path w="677" h="897">
                    <a:moveTo>
                      <a:pt x="397" y="896"/>
                    </a:moveTo>
                    <a:lnTo>
                      <a:pt x="376" y="896"/>
                    </a:lnTo>
                    <a:lnTo>
                      <a:pt x="355" y="893"/>
                    </a:lnTo>
                    <a:lnTo>
                      <a:pt x="336" y="885"/>
                    </a:lnTo>
                    <a:lnTo>
                      <a:pt x="317" y="874"/>
                    </a:lnTo>
                    <a:lnTo>
                      <a:pt x="301" y="862"/>
                    </a:lnTo>
                    <a:lnTo>
                      <a:pt x="287" y="844"/>
                    </a:lnTo>
                    <a:lnTo>
                      <a:pt x="276" y="826"/>
                    </a:lnTo>
                    <a:lnTo>
                      <a:pt x="269" y="806"/>
                    </a:lnTo>
                    <a:lnTo>
                      <a:pt x="265" y="786"/>
                    </a:lnTo>
                    <a:lnTo>
                      <a:pt x="265" y="764"/>
                    </a:lnTo>
                    <a:lnTo>
                      <a:pt x="269" y="744"/>
                    </a:lnTo>
                    <a:lnTo>
                      <a:pt x="273" y="733"/>
                    </a:lnTo>
                    <a:lnTo>
                      <a:pt x="281" y="692"/>
                    </a:lnTo>
                    <a:lnTo>
                      <a:pt x="260" y="705"/>
                    </a:lnTo>
                    <a:lnTo>
                      <a:pt x="252" y="712"/>
                    </a:lnTo>
                    <a:lnTo>
                      <a:pt x="222" y="727"/>
                    </a:lnTo>
                    <a:lnTo>
                      <a:pt x="195" y="734"/>
                    </a:lnTo>
                    <a:lnTo>
                      <a:pt x="165" y="736"/>
                    </a:lnTo>
                    <a:lnTo>
                      <a:pt x="137" y="734"/>
                    </a:lnTo>
                    <a:lnTo>
                      <a:pt x="109" y="727"/>
                    </a:lnTo>
                    <a:lnTo>
                      <a:pt x="83" y="715"/>
                    </a:lnTo>
                    <a:lnTo>
                      <a:pt x="59" y="698"/>
                    </a:lnTo>
                    <a:lnTo>
                      <a:pt x="49" y="688"/>
                    </a:lnTo>
                    <a:lnTo>
                      <a:pt x="30" y="666"/>
                    </a:lnTo>
                    <a:lnTo>
                      <a:pt x="22" y="654"/>
                    </a:lnTo>
                    <a:lnTo>
                      <a:pt x="10" y="628"/>
                    </a:lnTo>
                    <a:lnTo>
                      <a:pt x="2" y="601"/>
                    </a:lnTo>
                    <a:lnTo>
                      <a:pt x="0" y="572"/>
                    </a:lnTo>
                    <a:lnTo>
                      <a:pt x="2" y="543"/>
                    </a:lnTo>
                    <a:lnTo>
                      <a:pt x="6" y="528"/>
                    </a:lnTo>
                    <a:lnTo>
                      <a:pt x="10" y="515"/>
                    </a:lnTo>
                    <a:lnTo>
                      <a:pt x="16" y="502"/>
                    </a:lnTo>
                    <a:lnTo>
                      <a:pt x="22" y="489"/>
                    </a:lnTo>
                    <a:lnTo>
                      <a:pt x="30" y="477"/>
                    </a:lnTo>
                    <a:lnTo>
                      <a:pt x="39" y="465"/>
                    </a:lnTo>
                    <a:lnTo>
                      <a:pt x="49" y="455"/>
                    </a:lnTo>
                    <a:lnTo>
                      <a:pt x="59" y="445"/>
                    </a:lnTo>
                    <a:lnTo>
                      <a:pt x="70" y="437"/>
                    </a:lnTo>
                    <a:lnTo>
                      <a:pt x="83" y="428"/>
                    </a:lnTo>
                    <a:lnTo>
                      <a:pt x="96" y="422"/>
                    </a:lnTo>
                    <a:lnTo>
                      <a:pt x="109" y="417"/>
                    </a:lnTo>
                    <a:lnTo>
                      <a:pt x="123" y="412"/>
                    </a:lnTo>
                    <a:lnTo>
                      <a:pt x="137" y="409"/>
                    </a:lnTo>
                    <a:lnTo>
                      <a:pt x="152" y="407"/>
                    </a:lnTo>
                    <a:lnTo>
                      <a:pt x="159" y="408"/>
                    </a:lnTo>
                    <a:lnTo>
                      <a:pt x="155" y="393"/>
                    </a:lnTo>
                    <a:lnTo>
                      <a:pt x="154" y="377"/>
                    </a:lnTo>
                    <a:lnTo>
                      <a:pt x="155" y="361"/>
                    </a:lnTo>
                    <a:lnTo>
                      <a:pt x="159" y="346"/>
                    </a:lnTo>
                    <a:lnTo>
                      <a:pt x="167" y="331"/>
                    </a:lnTo>
                    <a:lnTo>
                      <a:pt x="175" y="317"/>
                    </a:lnTo>
                    <a:lnTo>
                      <a:pt x="186" y="306"/>
                    </a:lnTo>
                    <a:lnTo>
                      <a:pt x="197" y="299"/>
                    </a:lnTo>
                    <a:lnTo>
                      <a:pt x="191" y="286"/>
                    </a:lnTo>
                    <a:lnTo>
                      <a:pt x="184" y="270"/>
                    </a:lnTo>
                    <a:lnTo>
                      <a:pt x="179" y="252"/>
                    </a:lnTo>
                    <a:lnTo>
                      <a:pt x="174" y="233"/>
                    </a:lnTo>
                    <a:lnTo>
                      <a:pt x="173" y="215"/>
                    </a:lnTo>
                    <a:lnTo>
                      <a:pt x="171" y="196"/>
                    </a:lnTo>
                    <a:lnTo>
                      <a:pt x="173" y="177"/>
                    </a:lnTo>
                    <a:lnTo>
                      <a:pt x="174" y="159"/>
                    </a:lnTo>
                    <a:lnTo>
                      <a:pt x="179" y="141"/>
                    </a:lnTo>
                    <a:lnTo>
                      <a:pt x="184" y="123"/>
                    </a:lnTo>
                    <a:lnTo>
                      <a:pt x="191" y="106"/>
                    </a:lnTo>
                    <a:lnTo>
                      <a:pt x="200" y="90"/>
                    </a:lnTo>
                    <a:lnTo>
                      <a:pt x="210" y="74"/>
                    </a:lnTo>
                    <a:lnTo>
                      <a:pt x="221" y="59"/>
                    </a:lnTo>
                    <a:lnTo>
                      <a:pt x="233" y="45"/>
                    </a:lnTo>
                    <a:lnTo>
                      <a:pt x="248" y="32"/>
                    </a:lnTo>
                    <a:lnTo>
                      <a:pt x="263" y="21"/>
                    </a:lnTo>
                    <a:lnTo>
                      <a:pt x="278" y="10"/>
                    </a:lnTo>
                    <a:lnTo>
                      <a:pt x="296" y="6"/>
                    </a:lnTo>
                    <a:lnTo>
                      <a:pt x="310" y="3"/>
                    </a:lnTo>
                    <a:lnTo>
                      <a:pt x="323" y="1"/>
                    </a:lnTo>
                    <a:lnTo>
                      <a:pt x="337" y="0"/>
                    </a:lnTo>
                    <a:lnTo>
                      <a:pt x="352" y="1"/>
                    </a:lnTo>
                    <a:lnTo>
                      <a:pt x="365" y="3"/>
                    </a:lnTo>
                    <a:lnTo>
                      <a:pt x="379" y="6"/>
                    </a:lnTo>
                    <a:lnTo>
                      <a:pt x="391" y="10"/>
                    </a:lnTo>
                    <a:lnTo>
                      <a:pt x="405" y="16"/>
                    </a:lnTo>
                    <a:lnTo>
                      <a:pt x="417" y="23"/>
                    </a:lnTo>
                    <a:lnTo>
                      <a:pt x="428" y="31"/>
                    </a:lnTo>
                    <a:lnTo>
                      <a:pt x="439" y="40"/>
                    </a:lnTo>
                    <a:lnTo>
                      <a:pt x="449" y="49"/>
                    </a:lnTo>
                    <a:lnTo>
                      <a:pt x="459" y="61"/>
                    </a:lnTo>
                    <a:lnTo>
                      <a:pt x="468" y="72"/>
                    </a:lnTo>
                    <a:lnTo>
                      <a:pt x="475" y="85"/>
                    </a:lnTo>
                    <a:lnTo>
                      <a:pt x="481" y="98"/>
                    </a:lnTo>
                    <a:lnTo>
                      <a:pt x="486" y="111"/>
                    </a:lnTo>
                    <a:lnTo>
                      <a:pt x="491" y="125"/>
                    </a:lnTo>
                    <a:lnTo>
                      <a:pt x="493" y="140"/>
                    </a:lnTo>
                    <a:lnTo>
                      <a:pt x="496" y="155"/>
                    </a:lnTo>
                    <a:lnTo>
                      <a:pt x="496" y="169"/>
                    </a:lnTo>
                    <a:lnTo>
                      <a:pt x="496" y="184"/>
                    </a:lnTo>
                    <a:lnTo>
                      <a:pt x="493" y="199"/>
                    </a:lnTo>
                    <a:lnTo>
                      <a:pt x="496" y="194"/>
                    </a:lnTo>
                    <a:lnTo>
                      <a:pt x="503" y="186"/>
                    </a:lnTo>
                    <a:lnTo>
                      <a:pt x="511" y="178"/>
                    </a:lnTo>
                    <a:lnTo>
                      <a:pt x="518" y="171"/>
                    </a:lnTo>
                    <a:lnTo>
                      <a:pt x="526" y="164"/>
                    </a:lnTo>
                    <a:lnTo>
                      <a:pt x="535" y="159"/>
                    </a:lnTo>
                    <a:lnTo>
                      <a:pt x="545" y="154"/>
                    </a:lnTo>
                    <a:lnTo>
                      <a:pt x="561" y="157"/>
                    </a:lnTo>
                    <a:lnTo>
                      <a:pt x="580" y="165"/>
                    </a:lnTo>
                    <a:lnTo>
                      <a:pt x="597" y="177"/>
                    </a:lnTo>
                    <a:lnTo>
                      <a:pt x="604" y="184"/>
                    </a:lnTo>
                    <a:lnTo>
                      <a:pt x="618" y="199"/>
                    </a:lnTo>
                    <a:lnTo>
                      <a:pt x="629" y="218"/>
                    </a:lnTo>
                    <a:lnTo>
                      <a:pt x="638" y="238"/>
                    </a:lnTo>
                    <a:lnTo>
                      <a:pt x="643" y="261"/>
                    </a:lnTo>
                    <a:lnTo>
                      <a:pt x="645" y="284"/>
                    </a:lnTo>
                    <a:lnTo>
                      <a:pt x="643" y="306"/>
                    </a:lnTo>
                    <a:lnTo>
                      <a:pt x="638" y="327"/>
                    </a:lnTo>
                    <a:lnTo>
                      <a:pt x="629" y="348"/>
                    </a:lnTo>
                    <a:lnTo>
                      <a:pt x="618" y="366"/>
                    </a:lnTo>
                    <a:lnTo>
                      <a:pt x="604" y="385"/>
                    </a:lnTo>
                    <a:lnTo>
                      <a:pt x="628" y="381"/>
                    </a:lnTo>
                    <a:lnTo>
                      <a:pt x="648" y="374"/>
                    </a:lnTo>
                    <a:lnTo>
                      <a:pt x="651" y="372"/>
                    </a:lnTo>
                    <a:lnTo>
                      <a:pt x="660" y="384"/>
                    </a:lnTo>
                    <a:lnTo>
                      <a:pt x="669" y="403"/>
                    </a:lnTo>
                    <a:lnTo>
                      <a:pt x="675" y="424"/>
                    </a:lnTo>
                    <a:lnTo>
                      <a:pt x="676" y="445"/>
                    </a:lnTo>
                    <a:lnTo>
                      <a:pt x="675" y="466"/>
                    </a:lnTo>
                    <a:lnTo>
                      <a:pt x="669" y="486"/>
                    </a:lnTo>
                    <a:lnTo>
                      <a:pt x="665" y="496"/>
                    </a:lnTo>
                    <a:lnTo>
                      <a:pt x="660" y="505"/>
                    </a:lnTo>
                    <a:lnTo>
                      <a:pt x="654" y="515"/>
                    </a:lnTo>
                    <a:lnTo>
                      <a:pt x="648" y="523"/>
                    </a:lnTo>
                    <a:lnTo>
                      <a:pt x="640" y="531"/>
                    </a:lnTo>
                    <a:lnTo>
                      <a:pt x="633" y="538"/>
                    </a:lnTo>
                    <a:lnTo>
                      <a:pt x="624" y="544"/>
                    </a:lnTo>
                    <a:lnTo>
                      <a:pt x="616" y="550"/>
                    </a:lnTo>
                    <a:lnTo>
                      <a:pt x="606" y="555"/>
                    </a:lnTo>
                    <a:lnTo>
                      <a:pt x="596" y="559"/>
                    </a:lnTo>
                    <a:lnTo>
                      <a:pt x="586" y="562"/>
                    </a:lnTo>
                    <a:lnTo>
                      <a:pt x="565" y="565"/>
                    </a:lnTo>
                    <a:lnTo>
                      <a:pt x="560" y="566"/>
                    </a:lnTo>
                    <a:lnTo>
                      <a:pt x="569" y="570"/>
                    </a:lnTo>
                    <a:lnTo>
                      <a:pt x="579" y="572"/>
                    </a:lnTo>
                    <a:lnTo>
                      <a:pt x="588" y="574"/>
                    </a:lnTo>
                    <a:lnTo>
                      <a:pt x="600" y="577"/>
                    </a:lnTo>
                    <a:lnTo>
                      <a:pt x="607" y="577"/>
                    </a:lnTo>
                    <a:lnTo>
                      <a:pt x="608" y="592"/>
                    </a:lnTo>
                    <a:lnTo>
                      <a:pt x="604" y="619"/>
                    </a:lnTo>
                    <a:lnTo>
                      <a:pt x="601" y="634"/>
                    </a:lnTo>
                    <a:lnTo>
                      <a:pt x="597" y="648"/>
                    </a:lnTo>
                    <a:lnTo>
                      <a:pt x="591" y="663"/>
                    </a:lnTo>
                    <a:lnTo>
                      <a:pt x="585" y="675"/>
                    </a:lnTo>
                    <a:lnTo>
                      <a:pt x="577" y="688"/>
                    </a:lnTo>
                    <a:lnTo>
                      <a:pt x="569" y="702"/>
                    </a:lnTo>
                    <a:lnTo>
                      <a:pt x="560" y="712"/>
                    </a:lnTo>
                    <a:lnTo>
                      <a:pt x="550" y="724"/>
                    </a:lnTo>
                    <a:lnTo>
                      <a:pt x="539" y="735"/>
                    </a:lnTo>
                    <a:lnTo>
                      <a:pt x="528" y="744"/>
                    </a:lnTo>
                    <a:lnTo>
                      <a:pt x="513" y="752"/>
                    </a:lnTo>
                    <a:lnTo>
                      <a:pt x="500" y="757"/>
                    </a:lnTo>
                    <a:lnTo>
                      <a:pt x="482" y="762"/>
                    </a:lnTo>
                    <a:lnTo>
                      <a:pt x="464" y="762"/>
                    </a:lnTo>
                    <a:lnTo>
                      <a:pt x="442" y="764"/>
                    </a:lnTo>
                    <a:lnTo>
                      <a:pt x="444" y="778"/>
                    </a:lnTo>
                    <a:lnTo>
                      <a:pt x="445" y="796"/>
                    </a:lnTo>
                    <a:lnTo>
                      <a:pt x="443" y="812"/>
                    </a:lnTo>
                    <a:lnTo>
                      <a:pt x="439" y="827"/>
                    </a:lnTo>
                    <a:lnTo>
                      <a:pt x="434" y="843"/>
                    </a:lnTo>
                    <a:lnTo>
                      <a:pt x="428" y="857"/>
                    </a:lnTo>
                    <a:lnTo>
                      <a:pt x="421" y="872"/>
                    </a:lnTo>
                    <a:lnTo>
                      <a:pt x="412" y="885"/>
                    </a:lnTo>
                    <a:lnTo>
                      <a:pt x="402" y="895"/>
                    </a:lnTo>
                    <a:lnTo>
                      <a:pt x="397" y="896"/>
                    </a:lnTo>
                  </a:path>
                </a:pathLst>
              </a:custGeom>
              <a:gradFill rotWithShape="0">
                <a:gsLst>
                  <a:gs pos="0">
                    <a:srgbClr val="919191"/>
                  </a:gs>
                  <a:gs pos="100000">
                    <a:srgbClr val="919191">
                      <a:gamma/>
                      <a:shade val="29804"/>
                      <a:invGamma/>
                    </a:srgbClr>
                  </a:gs>
                </a:gsLst>
                <a:lin ang="5400000" scaled="1"/>
              </a:gradFill>
              <a:ln w="12700" cap="rnd" cmpd="sng">
                <a:solidFill>
                  <a:srgbClr val="000000"/>
                </a:solidFill>
                <a:prstDash val="solid"/>
                <a:round/>
                <a:headEnd type="none" w="med" len="med"/>
                <a:tailEnd type="none" w="med" len="me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20" name="Freeform 56"/>
              <p:cNvSpPr>
                <a:spLocks/>
              </p:cNvSpPr>
              <p:nvPr/>
            </p:nvSpPr>
            <p:spPr bwMode="auto">
              <a:xfrm>
                <a:off x="4778" y="2750"/>
                <a:ext cx="256" cy="355"/>
              </a:xfrm>
              <a:custGeom>
                <a:avLst/>
                <a:gdLst/>
                <a:ahLst/>
                <a:cxnLst>
                  <a:cxn ang="0">
                    <a:pos x="155" y="284"/>
                  </a:cxn>
                  <a:cxn ang="0">
                    <a:pos x="116" y="275"/>
                  </a:cxn>
                  <a:cxn ang="0">
                    <a:pos x="73" y="282"/>
                  </a:cxn>
                  <a:cxn ang="0">
                    <a:pos x="48" y="295"/>
                  </a:cxn>
                  <a:cxn ang="0">
                    <a:pos x="30" y="312"/>
                  </a:cxn>
                  <a:cxn ang="0">
                    <a:pos x="9" y="347"/>
                  </a:cxn>
                  <a:cxn ang="0">
                    <a:pos x="0" y="394"/>
                  </a:cxn>
                  <a:cxn ang="0">
                    <a:pos x="2" y="424"/>
                  </a:cxn>
                  <a:cxn ang="0">
                    <a:pos x="15" y="462"/>
                  </a:cxn>
                  <a:cxn ang="0">
                    <a:pos x="36" y="490"/>
                  </a:cxn>
                  <a:cxn ang="0">
                    <a:pos x="50" y="499"/>
                  </a:cxn>
                  <a:cxn ang="0">
                    <a:pos x="37" y="508"/>
                  </a:cxn>
                  <a:cxn ang="0">
                    <a:pos x="16" y="529"/>
                  </a:cxn>
                  <a:cxn ang="0">
                    <a:pos x="2" y="558"/>
                  </a:cxn>
                  <a:cxn ang="0">
                    <a:pos x="1" y="588"/>
                  </a:cxn>
                  <a:cxn ang="0">
                    <a:pos x="11" y="623"/>
                  </a:cxn>
                  <a:cxn ang="0">
                    <a:pos x="27" y="648"/>
                  </a:cxn>
                  <a:cxn ang="0">
                    <a:pos x="52" y="666"/>
                  </a:cxn>
                  <a:cxn ang="0">
                    <a:pos x="85" y="675"/>
                  </a:cxn>
                  <a:cxn ang="0">
                    <a:pos x="118" y="668"/>
                  </a:cxn>
                  <a:cxn ang="0">
                    <a:pos x="135" y="654"/>
                  </a:cxn>
                  <a:cxn ang="0">
                    <a:pos x="137" y="676"/>
                  </a:cxn>
                  <a:cxn ang="0">
                    <a:pos x="149" y="708"/>
                  </a:cxn>
                  <a:cxn ang="0">
                    <a:pos x="186" y="737"/>
                  </a:cxn>
                  <a:cxn ang="0">
                    <a:pos x="229" y="753"/>
                  </a:cxn>
                  <a:cxn ang="0">
                    <a:pos x="264" y="749"/>
                  </a:cxn>
                  <a:cxn ang="0">
                    <a:pos x="288" y="744"/>
                  </a:cxn>
                  <a:cxn ang="0">
                    <a:pos x="314" y="767"/>
                  </a:cxn>
                  <a:cxn ang="0">
                    <a:pos x="371" y="783"/>
                  </a:cxn>
                  <a:cxn ang="0">
                    <a:pos x="435" y="776"/>
                  </a:cxn>
                  <a:cxn ang="0">
                    <a:pos x="481" y="760"/>
                  </a:cxn>
                  <a:cxn ang="0">
                    <a:pos x="515" y="732"/>
                  </a:cxn>
                  <a:cxn ang="0">
                    <a:pos x="535" y="685"/>
                  </a:cxn>
                  <a:cxn ang="0">
                    <a:pos x="541" y="643"/>
                  </a:cxn>
                  <a:cxn ang="0">
                    <a:pos x="539" y="599"/>
                  </a:cxn>
                  <a:cxn ang="0">
                    <a:pos x="525" y="561"/>
                  </a:cxn>
                  <a:cxn ang="0">
                    <a:pos x="503" y="540"/>
                  </a:cxn>
                  <a:cxn ang="0">
                    <a:pos x="485" y="527"/>
                  </a:cxn>
                  <a:cxn ang="0">
                    <a:pos x="501" y="517"/>
                  </a:cxn>
                  <a:cxn ang="0">
                    <a:pos x="539" y="491"/>
                  </a:cxn>
                  <a:cxn ang="0">
                    <a:pos x="580" y="439"/>
                  </a:cxn>
                  <a:cxn ang="0">
                    <a:pos x="605" y="371"/>
                  </a:cxn>
                  <a:cxn ang="0">
                    <a:pos x="610" y="297"/>
                  </a:cxn>
                  <a:cxn ang="0">
                    <a:pos x="595" y="231"/>
                  </a:cxn>
                  <a:cxn ang="0">
                    <a:pos x="546" y="160"/>
                  </a:cxn>
                  <a:cxn ang="0">
                    <a:pos x="510" y="131"/>
                  </a:cxn>
                  <a:cxn ang="0">
                    <a:pos x="481" y="122"/>
                  </a:cxn>
                  <a:cxn ang="0">
                    <a:pos x="476" y="95"/>
                  </a:cxn>
                  <a:cxn ang="0">
                    <a:pos x="469" y="74"/>
                  </a:cxn>
                  <a:cxn ang="0">
                    <a:pos x="451" y="49"/>
                  </a:cxn>
                  <a:cxn ang="0">
                    <a:pos x="429" y="31"/>
                  </a:cxn>
                  <a:cxn ang="0">
                    <a:pos x="397" y="13"/>
                  </a:cxn>
                  <a:cxn ang="0">
                    <a:pos x="354" y="0"/>
                  </a:cxn>
                  <a:cxn ang="0">
                    <a:pos x="304" y="3"/>
                  </a:cxn>
                  <a:cxn ang="0">
                    <a:pos x="246" y="26"/>
                  </a:cxn>
                  <a:cxn ang="0">
                    <a:pos x="207" y="61"/>
                  </a:cxn>
                  <a:cxn ang="0">
                    <a:pos x="186" y="87"/>
                  </a:cxn>
                  <a:cxn ang="0">
                    <a:pos x="167" y="122"/>
                  </a:cxn>
                  <a:cxn ang="0">
                    <a:pos x="155" y="158"/>
                  </a:cxn>
                  <a:cxn ang="0">
                    <a:pos x="148" y="195"/>
                  </a:cxn>
                  <a:cxn ang="0">
                    <a:pos x="148" y="230"/>
                  </a:cxn>
                  <a:cxn ang="0">
                    <a:pos x="151" y="258"/>
                  </a:cxn>
                  <a:cxn ang="0">
                    <a:pos x="155" y="284"/>
                  </a:cxn>
                </a:cxnLst>
                <a:rect l="0" t="0" r="r" b="b"/>
                <a:pathLst>
                  <a:path w="611" h="784">
                    <a:moveTo>
                      <a:pt x="155" y="284"/>
                    </a:moveTo>
                    <a:lnTo>
                      <a:pt x="116" y="275"/>
                    </a:lnTo>
                    <a:lnTo>
                      <a:pt x="73" y="282"/>
                    </a:lnTo>
                    <a:lnTo>
                      <a:pt x="48" y="295"/>
                    </a:lnTo>
                    <a:lnTo>
                      <a:pt x="30" y="312"/>
                    </a:lnTo>
                    <a:lnTo>
                      <a:pt x="9" y="347"/>
                    </a:lnTo>
                    <a:lnTo>
                      <a:pt x="0" y="394"/>
                    </a:lnTo>
                    <a:lnTo>
                      <a:pt x="2" y="424"/>
                    </a:lnTo>
                    <a:lnTo>
                      <a:pt x="15" y="462"/>
                    </a:lnTo>
                    <a:lnTo>
                      <a:pt x="36" y="490"/>
                    </a:lnTo>
                    <a:lnTo>
                      <a:pt x="50" y="499"/>
                    </a:lnTo>
                    <a:lnTo>
                      <a:pt x="37" y="508"/>
                    </a:lnTo>
                    <a:lnTo>
                      <a:pt x="16" y="529"/>
                    </a:lnTo>
                    <a:lnTo>
                      <a:pt x="2" y="558"/>
                    </a:lnTo>
                    <a:lnTo>
                      <a:pt x="1" y="588"/>
                    </a:lnTo>
                    <a:lnTo>
                      <a:pt x="11" y="623"/>
                    </a:lnTo>
                    <a:lnTo>
                      <a:pt x="27" y="648"/>
                    </a:lnTo>
                    <a:lnTo>
                      <a:pt x="52" y="666"/>
                    </a:lnTo>
                    <a:lnTo>
                      <a:pt x="85" y="675"/>
                    </a:lnTo>
                    <a:lnTo>
                      <a:pt x="118" y="668"/>
                    </a:lnTo>
                    <a:lnTo>
                      <a:pt x="135" y="654"/>
                    </a:lnTo>
                    <a:lnTo>
                      <a:pt x="137" y="676"/>
                    </a:lnTo>
                    <a:lnTo>
                      <a:pt x="149" y="708"/>
                    </a:lnTo>
                    <a:lnTo>
                      <a:pt x="186" y="737"/>
                    </a:lnTo>
                    <a:lnTo>
                      <a:pt x="229" y="753"/>
                    </a:lnTo>
                    <a:lnTo>
                      <a:pt x="264" y="749"/>
                    </a:lnTo>
                    <a:lnTo>
                      <a:pt x="288" y="744"/>
                    </a:lnTo>
                    <a:lnTo>
                      <a:pt x="314" y="767"/>
                    </a:lnTo>
                    <a:lnTo>
                      <a:pt x="371" y="783"/>
                    </a:lnTo>
                    <a:lnTo>
                      <a:pt x="435" y="776"/>
                    </a:lnTo>
                    <a:lnTo>
                      <a:pt x="481" y="760"/>
                    </a:lnTo>
                    <a:lnTo>
                      <a:pt x="515" y="732"/>
                    </a:lnTo>
                    <a:lnTo>
                      <a:pt x="535" y="685"/>
                    </a:lnTo>
                    <a:lnTo>
                      <a:pt x="541" y="643"/>
                    </a:lnTo>
                    <a:lnTo>
                      <a:pt x="539" y="599"/>
                    </a:lnTo>
                    <a:lnTo>
                      <a:pt x="525" y="561"/>
                    </a:lnTo>
                    <a:lnTo>
                      <a:pt x="503" y="540"/>
                    </a:lnTo>
                    <a:lnTo>
                      <a:pt x="485" y="527"/>
                    </a:lnTo>
                    <a:lnTo>
                      <a:pt x="501" y="517"/>
                    </a:lnTo>
                    <a:lnTo>
                      <a:pt x="539" y="491"/>
                    </a:lnTo>
                    <a:lnTo>
                      <a:pt x="580" y="439"/>
                    </a:lnTo>
                    <a:lnTo>
                      <a:pt x="605" y="371"/>
                    </a:lnTo>
                    <a:lnTo>
                      <a:pt x="610" y="297"/>
                    </a:lnTo>
                    <a:lnTo>
                      <a:pt x="595" y="231"/>
                    </a:lnTo>
                    <a:lnTo>
                      <a:pt x="546" y="160"/>
                    </a:lnTo>
                    <a:lnTo>
                      <a:pt x="510" y="131"/>
                    </a:lnTo>
                    <a:lnTo>
                      <a:pt x="481" y="122"/>
                    </a:lnTo>
                    <a:lnTo>
                      <a:pt x="476" y="95"/>
                    </a:lnTo>
                    <a:lnTo>
                      <a:pt x="469" y="74"/>
                    </a:lnTo>
                    <a:lnTo>
                      <a:pt x="451" y="49"/>
                    </a:lnTo>
                    <a:lnTo>
                      <a:pt x="429" y="31"/>
                    </a:lnTo>
                    <a:lnTo>
                      <a:pt x="397" y="13"/>
                    </a:lnTo>
                    <a:lnTo>
                      <a:pt x="354" y="0"/>
                    </a:lnTo>
                    <a:lnTo>
                      <a:pt x="304" y="3"/>
                    </a:lnTo>
                    <a:lnTo>
                      <a:pt x="246" y="26"/>
                    </a:lnTo>
                    <a:lnTo>
                      <a:pt x="207" y="61"/>
                    </a:lnTo>
                    <a:lnTo>
                      <a:pt x="186" y="87"/>
                    </a:lnTo>
                    <a:lnTo>
                      <a:pt x="167" y="122"/>
                    </a:lnTo>
                    <a:lnTo>
                      <a:pt x="155" y="158"/>
                    </a:lnTo>
                    <a:lnTo>
                      <a:pt x="148" y="195"/>
                    </a:lnTo>
                    <a:lnTo>
                      <a:pt x="148" y="230"/>
                    </a:lnTo>
                    <a:lnTo>
                      <a:pt x="151" y="258"/>
                    </a:lnTo>
                    <a:lnTo>
                      <a:pt x="155" y="284"/>
                    </a:lnTo>
                  </a:path>
                </a:pathLst>
              </a:custGeom>
              <a:gradFill rotWithShape="0">
                <a:gsLst>
                  <a:gs pos="0">
                    <a:srgbClr val="919191"/>
                  </a:gs>
                  <a:gs pos="100000">
                    <a:srgbClr val="919191">
                      <a:gamma/>
                      <a:shade val="29804"/>
                      <a:invGamma/>
                    </a:srgbClr>
                  </a:gs>
                </a:gsLst>
                <a:lin ang="5400000" scaled="1"/>
              </a:gradFill>
              <a:ln w="12700" cap="rnd" cmpd="sng">
                <a:solidFill>
                  <a:srgbClr val="000000"/>
                </a:solidFill>
                <a:prstDash val="solid"/>
                <a:round/>
                <a:headEnd type="none" w="med" len="med"/>
                <a:tailEnd type="none" w="med" len="me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21" name="Freeform 57"/>
              <p:cNvSpPr>
                <a:spLocks/>
              </p:cNvSpPr>
              <p:nvPr/>
            </p:nvSpPr>
            <p:spPr bwMode="auto">
              <a:xfrm>
                <a:off x="5013" y="3073"/>
                <a:ext cx="256" cy="355"/>
              </a:xfrm>
              <a:custGeom>
                <a:avLst/>
                <a:gdLst/>
                <a:ahLst/>
                <a:cxnLst>
                  <a:cxn ang="0">
                    <a:pos x="0" y="428"/>
                  </a:cxn>
                  <a:cxn ang="0">
                    <a:pos x="30" y="426"/>
                  </a:cxn>
                  <a:cxn ang="0">
                    <a:pos x="58" y="415"/>
                  </a:cxn>
                  <a:cxn ang="0">
                    <a:pos x="70" y="430"/>
                  </a:cxn>
                  <a:cxn ang="0">
                    <a:pos x="95" y="444"/>
                  </a:cxn>
                  <a:cxn ang="0">
                    <a:pos x="129" y="457"/>
                  </a:cxn>
                  <a:cxn ang="0">
                    <a:pos x="175" y="458"/>
                  </a:cxn>
                  <a:cxn ang="0">
                    <a:pos x="229" y="446"/>
                  </a:cxn>
                  <a:cxn ang="0">
                    <a:pos x="269" y="421"/>
                  </a:cxn>
                  <a:cxn ang="0">
                    <a:pos x="303" y="384"/>
                  </a:cxn>
                  <a:cxn ang="0">
                    <a:pos x="328" y="339"/>
                  </a:cxn>
                  <a:cxn ang="0">
                    <a:pos x="343" y="269"/>
                  </a:cxn>
                  <a:cxn ang="0">
                    <a:pos x="340" y="222"/>
                  </a:cxn>
                  <a:cxn ang="0">
                    <a:pos x="330" y="185"/>
                  </a:cxn>
                  <a:cxn ang="0">
                    <a:pos x="355" y="169"/>
                  </a:cxn>
                  <a:cxn ang="0">
                    <a:pos x="392" y="136"/>
                  </a:cxn>
                  <a:cxn ang="0">
                    <a:pos x="416" y="98"/>
                  </a:cxn>
                  <a:cxn ang="0">
                    <a:pos x="439" y="0"/>
                  </a:cxn>
                  <a:cxn ang="0">
                    <a:pos x="439" y="28"/>
                  </a:cxn>
                  <a:cxn ang="0">
                    <a:pos x="460" y="47"/>
                  </a:cxn>
                  <a:cxn ang="0">
                    <a:pos x="467" y="82"/>
                  </a:cxn>
                  <a:cxn ang="0">
                    <a:pos x="469" y="102"/>
                  </a:cxn>
                  <a:cxn ang="0">
                    <a:pos x="500" y="97"/>
                  </a:cxn>
                  <a:cxn ang="0">
                    <a:pos x="519" y="104"/>
                  </a:cxn>
                  <a:cxn ang="0">
                    <a:pos x="546" y="131"/>
                  </a:cxn>
                  <a:cxn ang="0">
                    <a:pos x="561" y="154"/>
                  </a:cxn>
                  <a:cxn ang="0">
                    <a:pos x="568" y="188"/>
                  </a:cxn>
                  <a:cxn ang="0">
                    <a:pos x="568" y="213"/>
                  </a:cxn>
                  <a:cxn ang="0">
                    <a:pos x="566" y="243"/>
                  </a:cxn>
                  <a:cxn ang="0">
                    <a:pos x="558" y="270"/>
                  </a:cxn>
                  <a:cxn ang="0">
                    <a:pos x="541" y="298"/>
                  </a:cxn>
                  <a:cxn ang="0">
                    <a:pos x="524" y="316"/>
                  </a:cxn>
                  <a:cxn ang="0">
                    <a:pos x="543" y="308"/>
                  </a:cxn>
                  <a:cxn ang="0">
                    <a:pos x="559" y="303"/>
                  </a:cxn>
                  <a:cxn ang="0">
                    <a:pos x="575" y="324"/>
                  </a:cxn>
                  <a:cxn ang="0">
                    <a:pos x="582" y="349"/>
                  </a:cxn>
                  <a:cxn ang="0">
                    <a:pos x="589" y="375"/>
                  </a:cxn>
                  <a:cxn ang="0">
                    <a:pos x="588" y="403"/>
                  </a:cxn>
                  <a:cxn ang="0">
                    <a:pos x="583" y="429"/>
                  </a:cxn>
                  <a:cxn ang="0">
                    <a:pos x="567" y="450"/>
                  </a:cxn>
                  <a:cxn ang="0">
                    <a:pos x="554" y="459"/>
                  </a:cxn>
                  <a:cxn ang="0">
                    <a:pos x="536" y="471"/>
                  </a:cxn>
                  <a:cxn ang="0">
                    <a:pos x="519" y="473"/>
                  </a:cxn>
                  <a:cxn ang="0">
                    <a:pos x="492" y="468"/>
                  </a:cxn>
                  <a:cxn ang="0">
                    <a:pos x="472" y="450"/>
                  </a:cxn>
                  <a:cxn ang="0">
                    <a:pos x="453" y="476"/>
                  </a:cxn>
                  <a:cxn ang="0">
                    <a:pos x="434" y="492"/>
                  </a:cxn>
                  <a:cxn ang="0">
                    <a:pos x="399" y="499"/>
                  </a:cxn>
                  <a:cxn ang="0">
                    <a:pos x="367" y="505"/>
                  </a:cxn>
                  <a:cxn ang="0">
                    <a:pos x="344" y="534"/>
                  </a:cxn>
                  <a:cxn ang="0">
                    <a:pos x="304" y="573"/>
                  </a:cxn>
                  <a:cxn ang="0">
                    <a:pos x="260" y="597"/>
                  </a:cxn>
                  <a:cxn ang="0">
                    <a:pos x="198" y="604"/>
                  </a:cxn>
                  <a:cxn ang="0">
                    <a:pos x="129" y="592"/>
                  </a:cxn>
                  <a:cxn ang="0">
                    <a:pos x="89" y="573"/>
                  </a:cxn>
                  <a:cxn ang="0">
                    <a:pos x="44" y="527"/>
                  </a:cxn>
                  <a:cxn ang="0">
                    <a:pos x="17" y="482"/>
                  </a:cxn>
                  <a:cxn ang="0">
                    <a:pos x="0" y="428"/>
                  </a:cxn>
                </a:cxnLst>
                <a:rect l="0" t="0" r="r" b="b"/>
                <a:pathLst>
                  <a:path w="590" h="605">
                    <a:moveTo>
                      <a:pt x="0" y="428"/>
                    </a:moveTo>
                    <a:lnTo>
                      <a:pt x="30" y="426"/>
                    </a:lnTo>
                    <a:lnTo>
                      <a:pt x="58" y="415"/>
                    </a:lnTo>
                    <a:lnTo>
                      <a:pt x="70" y="430"/>
                    </a:lnTo>
                    <a:lnTo>
                      <a:pt x="95" y="444"/>
                    </a:lnTo>
                    <a:lnTo>
                      <a:pt x="129" y="457"/>
                    </a:lnTo>
                    <a:lnTo>
                      <a:pt x="175" y="458"/>
                    </a:lnTo>
                    <a:lnTo>
                      <a:pt x="229" y="446"/>
                    </a:lnTo>
                    <a:lnTo>
                      <a:pt x="269" y="421"/>
                    </a:lnTo>
                    <a:lnTo>
                      <a:pt x="303" y="384"/>
                    </a:lnTo>
                    <a:lnTo>
                      <a:pt x="328" y="339"/>
                    </a:lnTo>
                    <a:lnTo>
                      <a:pt x="343" y="269"/>
                    </a:lnTo>
                    <a:lnTo>
                      <a:pt x="340" y="222"/>
                    </a:lnTo>
                    <a:lnTo>
                      <a:pt x="330" y="185"/>
                    </a:lnTo>
                    <a:lnTo>
                      <a:pt x="355" y="169"/>
                    </a:lnTo>
                    <a:lnTo>
                      <a:pt x="392" y="136"/>
                    </a:lnTo>
                    <a:lnTo>
                      <a:pt x="416" y="98"/>
                    </a:lnTo>
                    <a:lnTo>
                      <a:pt x="439" y="0"/>
                    </a:lnTo>
                    <a:lnTo>
                      <a:pt x="439" y="28"/>
                    </a:lnTo>
                    <a:lnTo>
                      <a:pt x="460" y="47"/>
                    </a:lnTo>
                    <a:lnTo>
                      <a:pt x="467" y="82"/>
                    </a:lnTo>
                    <a:lnTo>
                      <a:pt x="469" y="102"/>
                    </a:lnTo>
                    <a:lnTo>
                      <a:pt x="500" y="97"/>
                    </a:lnTo>
                    <a:lnTo>
                      <a:pt x="519" y="104"/>
                    </a:lnTo>
                    <a:lnTo>
                      <a:pt x="546" y="131"/>
                    </a:lnTo>
                    <a:lnTo>
                      <a:pt x="561" y="154"/>
                    </a:lnTo>
                    <a:lnTo>
                      <a:pt x="568" y="188"/>
                    </a:lnTo>
                    <a:lnTo>
                      <a:pt x="568" y="213"/>
                    </a:lnTo>
                    <a:lnTo>
                      <a:pt x="566" y="243"/>
                    </a:lnTo>
                    <a:lnTo>
                      <a:pt x="558" y="270"/>
                    </a:lnTo>
                    <a:lnTo>
                      <a:pt x="541" y="298"/>
                    </a:lnTo>
                    <a:lnTo>
                      <a:pt x="524" y="316"/>
                    </a:lnTo>
                    <a:lnTo>
                      <a:pt x="543" y="308"/>
                    </a:lnTo>
                    <a:lnTo>
                      <a:pt x="559" y="303"/>
                    </a:lnTo>
                    <a:lnTo>
                      <a:pt x="575" y="324"/>
                    </a:lnTo>
                    <a:lnTo>
                      <a:pt x="582" y="349"/>
                    </a:lnTo>
                    <a:lnTo>
                      <a:pt x="589" y="375"/>
                    </a:lnTo>
                    <a:lnTo>
                      <a:pt x="588" y="403"/>
                    </a:lnTo>
                    <a:lnTo>
                      <a:pt x="583" y="429"/>
                    </a:lnTo>
                    <a:lnTo>
                      <a:pt x="567" y="450"/>
                    </a:lnTo>
                    <a:lnTo>
                      <a:pt x="554" y="459"/>
                    </a:lnTo>
                    <a:lnTo>
                      <a:pt x="536" y="471"/>
                    </a:lnTo>
                    <a:lnTo>
                      <a:pt x="519" y="473"/>
                    </a:lnTo>
                    <a:lnTo>
                      <a:pt x="492" y="468"/>
                    </a:lnTo>
                    <a:lnTo>
                      <a:pt x="472" y="450"/>
                    </a:lnTo>
                    <a:lnTo>
                      <a:pt x="453" y="476"/>
                    </a:lnTo>
                    <a:lnTo>
                      <a:pt x="434" y="492"/>
                    </a:lnTo>
                    <a:lnTo>
                      <a:pt x="399" y="499"/>
                    </a:lnTo>
                    <a:lnTo>
                      <a:pt x="367" y="505"/>
                    </a:lnTo>
                    <a:lnTo>
                      <a:pt x="344" y="534"/>
                    </a:lnTo>
                    <a:lnTo>
                      <a:pt x="304" y="573"/>
                    </a:lnTo>
                    <a:lnTo>
                      <a:pt x="260" y="597"/>
                    </a:lnTo>
                    <a:lnTo>
                      <a:pt x="198" y="604"/>
                    </a:lnTo>
                    <a:lnTo>
                      <a:pt x="129" y="592"/>
                    </a:lnTo>
                    <a:lnTo>
                      <a:pt x="89" y="573"/>
                    </a:lnTo>
                    <a:lnTo>
                      <a:pt x="44" y="527"/>
                    </a:lnTo>
                    <a:lnTo>
                      <a:pt x="17" y="482"/>
                    </a:lnTo>
                    <a:lnTo>
                      <a:pt x="0" y="428"/>
                    </a:lnTo>
                  </a:path>
                </a:pathLst>
              </a:custGeom>
              <a:gradFill rotWithShape="0">
                <a:gsLst>
                  <a:gs pos="0">
                    <a:srgbClr val="919191"/>
                  </a:gs>
                  <a:gs pos="100000">
                    <a:srgbClr val="919191">
                      <a:gamma/>
                      <a:shade val="29804"/>
                      <a:invGamma/>
                    </a:srgbClr>
                  </a:gs>
                </a:gsLst>
                <a:lin ang="5400000" scaled="1"/>
              </a:gradFill>
              <a:ln w="12700" cap="rnd" cmpd="sng">
                <a:solidFill>
                  <a:srgbClr val="000000"/>
                </a:solidFill>
                <a:prstDash val="solid"/>
                <a:round/>
                <a:headEnd type="none" w="med" len="med"/>
                <a:tailEnd type="none" w="med" len="me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grpSp>
        <p:sp>
          <p:nvSpPr>
            <p:cNvPr id="1188922" name="Line 58"/>
            <p:cNvSpPr>
              <a:spLocks noChangeShapeType="1"/>
            </p:cNvSpPr>
            <p:nvPr/>
          </p:nvSpPr>
          <p:spPr bwMode="auto">
            <a:xfrm flipH="1">
              <a:off x="4919" y="3482"/>
              <a:ext cx="22" cy="23"/>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23" name="Line 59"/>
            <p:cNvSpPr>
              <a:spLocks noChangeShapeType="1"/>
            </p:cNvSpPr>
            <p:nvPr/>
          </p:nvSpPr>
          <p:spPr bwMode="auto">
            <a:xfrm flipH="1">
              <a:off x="4882" y="3560"/>
              <a:ext cx="21" cy="19"/>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24" name="Line 60"/>
            <p:cNvSpPr>
              <a:spLocks noChangeShapeType="1"/>
            </p:cNvSpPr>
            <p:nvPr/>
          </p:nvSpPr>
          <p:spPr bwMode="auto">
            <a:xfrm flipH="1">
              <a:off x="4830" y="3647"/>
              <a:ext cx="32" cy="39"/>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25" name="Line 61"/>
            <p:cNvSpPr>
              <a:spLocks noChangeShapeType="1"/>
            </p:cNvSpPr>
            <p:nvPr/>
          </p:nvSpPr>
          <p:spPr bwMode="auto">
            <a:xfrm flipH="1">
              <a:off x="4777" y="3750"/>
              <a:ext cx="37" cy="40"/>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26" name="Line 62"/>
            <p:cNvSpPr>
              <a:spLocks noChangeShapeType="1"/>
            </p:cNvSpPr>
            <p:nvPr/>
          </p:nvSpPr>
          <p:spPr bwMode="auto">
            <a:xfrm flipH="1">
              <a:off x="4723" y="3856"/>
              <a:ext cx="32" cy="40"/>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27" name="Line 63"/>
            <p:cNvSpPr>
              <a:spLocks noChangeShapeType="1"/>
            </p:cNvSpPr>
            <p:nvPr/>
          </p:nvSpPr>
          <p:spPr bwMode="auto">
            <a:xfrm flipH="1">
              <a:off x="4680" y="3953"/>
              <a:ext cx="27" cy="32"/>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28" name="Line 64"/>
            <p:cNvSpPr>
              <a:spLocks noChangeShapeType="1"/>
            </p:cNvSpPr>
            <p:nvPr/>
          </p:nvSpPr>
          <p:spPr bwMode="auto">
            <a:xfrm flipH="1">
              <a:off x="4643" y="4035"/>
              <a:ext cx="23" cy="26"/>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29" name="Line 65"/>
            <p:cNvSpPr>
              <a:spLocks noChangeShapeType="1"/>
            </p:cNvSpPr>
            <p:nvPr/>
          </p:nvSpPr>
          <p:spPr bwMode="auto">
            <a:xfrm flipH="1">
              <a:off x="4604" y="4124"/>
              <a:ext cx="21" cy="18"/>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30" name="Line 66"/>
            <p:cNvSpPr>
              <a:spLocks noChangeShapeType="1"/>
            </p:cNvSpPr>
            <p:nvPr/>
          </p:nvSpPr>
          <p:spPr bwMode="auto">
            <a:xfrm flipH="1">
              <a:off x="4945" y="3542"/>
              <a:ext cx="16" cy="13"/>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31" name="Line 67"/>
            <p:cNvSpPr>
              <a:spLocks noChangeShapeType="1"/>
            </p:cNvSpPr>
            <p:nvPr/>
          </p:nvSpPr>
          <p:spPr bwMode="auto">
            <a:xfrm flipH="1">
              <a:off x="4907" y="3598"/>
              <a:ext cx="26" cy="30"/>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32" name="Line 68"/>
            <p:cNvSpPr>
              <a:spLocks noChangeShapeType="1"/>
            </p:cNvSpPr>
            <p:nvPr/>
          </p:nvSpPr>
          <p:spPr bwMode="auto">
            <a:xfrm flipH="1">
              <a:off x="4882" y="3670"/>
              <a:ext cx="16" cy="9"/>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33" name="Line 69"/>
            <p:cNvSpPr>
              <a:spLocks noChangeShapeType="1"/>
            </p:cNvSpPr>
            <p:nvPr/>
          </p:nvSpPr>
          <p:spPr bwMode="auto">
            <a:xfrm flipH="1">
              <a:off x="4798" y="3827"/>
              <a:ext cx="21" cy="19"/>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34" name="Line 70"/>
            <p:cNvSpPr>
              <a:spLocks noChangeShapeType="1"/>
            </p:cNvSpPr>
            <p:nvPr/>
          </p:nvSpPr>
          <p:spPr bwMode="auto">
            <a:xfrm flipH="1">
              <a:off x="4718" y="3924"/>
              <a:ext cx="52" cy="80"/>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35" name="Line 71"/>
            <p:cNvSpPr>
              <a:spLocks noChangeShapeType="1"/>
            </p:cNvSpPr>
            <p:nvPr/>
          </p:nvSpPr>
          <p:spPr bwMode="auto">
            <a:xfrm flipH="1">
              <a:off x="4678" y="4075"/>
              <a:ext cx="20" cy="13"/>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36" name="Line 72"/>
            <p:cNvSpPr>
              <a:spLocks noChangeShapeType="1"/>
            </p:cNvSpPr>
            <p:nvPr/>
          </p:nvSpPr>
          <p:spPr bwMode="auto">
            <a:xfrm flipH="1">
              <a:off x="4647" y="4129"/>
              <a:ext cx="23" cy="19"/>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37" name="Line 73"/>
            <p:cNvSpPr>
              <a:spLocks noChangeShapeType="1"/>
            </p:cNvSpPr>
            <p:nvPr/>
          </p:nvSpPr>
          <p:spPr bwMode="auto">
            <a:xfrm flipH="1">
              <a:off x="4980" y="3576"/>
              <a:ext cx="21" cy="21"/>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38" name="Line 74"/>
            <p:cNvSpPr>
              <a:spLocks noChangeShapeType="1"/>
            </p:cNvSpPr>
            <p:nvPr/>
          </p:nvSpPr>
          <p:spPr bwMode="auto">
            <a:xfrm flipH="1">
              <a:off x="4936" y="3661"/>
              <a:ext cx="26" cy="28"/>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39" name="Line 75"/>
            <p:cNvSpPr>
              <a:spLocks noChangeShapeType="1"/>
            </p:cNvSpPr>
            <p:nvPr/>
          </p:nvSpPr>
          <p:spPr bwMode="auto">
            <a:xfrm flipH="1">
              <a:off x="4896" y="3748"/>
              <a:ext cx="22" cy="23"/>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40" name="Line 76"/>
            <p:cNvSpPr>
              <a:spLocks noChangeShapeType="1"/>
            </p:cNvSpPr>
            <p:nvPr/>
          </p:nvSpPr>
          <p:spPr bwMode="auto">
            <a:xfrm flipH="1">
              <a:off x="4852" y="3829"/>
              <a:ext cx="27" cy="30"/>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41" name="Line 77"/>
            <p:cNvSpPr>
              <a:spLocks noChangeShapeType="1"/>
            </p:cNvSpPr>
            <p:nvPr/>
          </p:nvSpPr>
          <p:spPr bwMode="auto">
            <a:xfrm flipH="1">
              <a:off x="4790" y="3906"/>
              <a:ext cx="49" cy="81"/>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42" name="Line 78"/>
            <p:cNvSpPr>
              <a:spLocks noChangeShapeType="1"/>
            </p:cNvSpPr>
            <p:nvPr/>
          </p:nvSpPr>
          <p:spPr bwMode="auto">
            <a:xfrm flipH="1">
              <a:off x="4757" y="4040"/>
              <a:ext cx="17" cy="9"/>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43" name="Line 79"/>
            <p:cNvSpPr>
              <a:spLocks noChangeShapeType="1"/>
            </p:cNvSpPr>
            <p:nvPr/>
          </p:nvSpPr>
          <p:spPr bwMode="auto">
            <a:xfrm flipH="1">
              <a:off x="4709" y="4121"/>
              <a:ext cx="26" cy="26"/>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44" name="Line 80"/>
            <p:cNvSpPr>
              <a:spLocks noChangeShapeType="1"/>
            </p:cNvSpPr>
            <p:nvPr/>
          </p:nvSpPr>
          <p:spPr bwMode="auto">
            <a:xfrm flipH="1">
              <a:off x="5022" y="3623"/>
              <a:ext cx="19" cy="13"/>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45" name="Line 81"/>
            <p:cNvSpPr>
              <a:spLocks noChangeShapeType="1"/>
            </p:cNvSpPr>
            <p:nvPr/>
          </p:nvSpPr>
          <p:spPr bwMode="auto">
            <a:xfrm flipH="1">
              <a:off x="4984" y="3676"/>
              <a:ext cx="28" cy="36"/>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46" name="Line 82"/>
            <p:cNvSpPr>
              <a:spLocks noChangeShapeType="1"/>
            </p:cNvSpPr>
            <p:nvPr/>
          </p:nvSpPr>
          <p:spPr bwMode="auto">
            <a:xfrm flipH="1">
              <a:off x="4900" y="3861"/>
              <a:ext cx="23" cy="21"/>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47" name="Line 83"/>
            <p:cNvSpPr>
              <a:spLocks noChangeShapeType="1"/>
            </p:cNvSpPr>
            <p:nvPr/>
          </p:nvSpPr>
          <p:spPr bwMode="auto">
            <a:xfrm flipH="1">
              <a:off x="4861" y="3915"/>
              <a:ext cx="37" cy="48"/>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48" name="Line 84"/>
            <p:cNvSpPr>
              <a:spLocks noChangeShapeType="1"/>
            </p:cNvSpPr>
            <p:nvPr/>
          </p:nvSpPr>
          <p:spPr bwMode="auto">
            <a:xfrm flipH="1">
              <a:off x="4805" y="4059"/>
              <a:ext cx="17" cy="14"/>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49" name="Line 85"/>
            <p:cNvSpPr>
              <a:spLocks noChangeShapeType="1"/>
            </p:cNvSpPr>
            <p:nvPr/>
          </p:nvSpPr>
          <p:spPr bwMode="auto">
            <a:xfrm flipV="1">
              <a:off x="4783" y="4116"/>
              <a:ext cx="5" cy="17"/>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50" name="Line 86"/>
            <p:cNvSpPr>
              <a:spLocks noChangeShapeType="1"/>
            </p:cNvSpPr>
            <p:nvPr/>
          </p:nvSpPr>
          <p:spPr bwMode="auto">
            <a:xfrm flipH="1">
              <a:off x="5025" y="3701"/>
              <a:ext cx="30" cy="41"/>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51" name="Line 87"/>
            <p:cNvSpPr>
              <a:spLocks noChangeShapeType="1"/>
            </p:cNvSpPr>
            <p:nvPr/>
          </p:nvSpPr>
          <p:spPr bwMode="auto">
            <a:xfrm flipH="1">
              <a:off x="4977" y="3784"/>
              <a:ext cx="36" cy="50"/>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52" name="Line 88"/>
            <p:cNvSpPr>
              <a:spLocks noChangeShapeType="1"/>
            </p:cNvSpPr>
            <p:nvPr/>
          </p:nvSpPr>
          <p:spPr bwMode="auto">
            <a:xfrm flipH="1">
              <a:off x="4935" y="3870"/>
              <a:ext cx="37" cy="49"/>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53" name="Line 89"/>
            <p:cNvSpPr>
              <a:spLocks noChangeShapeType="1"/>
            </p:cNvSpPr>
            <p:nvPr/>
          </p:nvSpPr>
          <p:spPr bwMode="auto">
            <a:xfrm flipH="1">
              <a:off x="4888" y="3969"/>
              <a:ext cx="36" cy="48"/>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54" name="Line 90"/>
            <p:cNvSpPr>
              <a:spLocks noChangeShapeType="1"/>
            </p:cNvSpPr>
            <p:nvPr/>
          </p:nvSpPr>
          <p:spPr bwMode="auto">
            <a:xfrm flipH="1">
              <a:off x="4854" y="4045"/>
              <a:ext cx="30" cy="36"/>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55" name="Line 91"/>
            <p:cNvSpPr>
              <a:spLocks noChangeShapeType="1"/>
            </p:cNvSpPr>
            <p:nvPr/>
          </p:nvSpPr>
          <p:spPr bwMode="auto">
            <a:xfrm flipH="1">
              <a:off x="4822" y="4129"/>
              <a:ext cx="22" cy="17"/>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56" name="Line 92"/>
            <p:cNvSpPr>
              <a:spLocks noChangeShapeType="1"/>
            </p:cNvSpPr>
            <p:nvPr/>
          </p:nvSpPr>
          <p:spPr bwMode="auto">
            <a:xfrm flipH="1">
              <a:off x="5105" y="3670"/>
              <a:ext cx="22" cy="26"/>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57" name="Line 93"/>
            <p:cNvSpPr>
              <a:spLocks noChangeShapeType="1"/>
            </p:cNvSpPr>
            <p:nvPr/>
          </p:nvSpPr>
          <p:spPr bwMode="auto">
            <a:xfrm flipH="1">
              <a:off x="5087" y="3727"/>
              <a:ext cx="15" cy="9"/>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58" name="Line 94"/>
            <p:cNvSpPr>
              <a:spLocks noChangeShapeType="1"/>
            </p:cNvSpPr>
            <p:nvPr/>
          </p:nvSpPr>
          <p:spPr bwMode="auto">
            <a:xfrm flipH="1">
              <a:off x="5011" y="3860"/>
              <a:ext cx="22" cy="26"/>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59" name="Line 95"/>
            <p:cNvSpPr>
              <a:spLocks noChangeShapeType="1"/>
            </p:cNvSpPr>
            <p:nvPr/>
          </p:nvSpPr>
          <p:spPr bwMode="auto">
            <a:xfrm flipH="1">
              <a:off x="4943" y="3987"/>
              <a:ext cx="27" cy="32"/>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60" name="Line 96"/>
            <p:cNvSpPr>
              <a:spLocks noChangeShapeType="1"/>
            </p:cNvSpPr>
            <p:nvPr/>
          </p:nvSpPr>
          <p:spPr bwMode="auto">
            <a:xfrm flipH="1">
              <a:off x="4909" y="4067"/>
              <a:ext cx="23" cy="21"/>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61" name="Line 97"/>
            <p:cNvSpPr>
              <a:spLocks noChangeShapeType="1"/>
            </p:cNvSpPr>
            <p:nvPr/>
          </p:nvSpPr>
          <p:spPr bwMode="auto">
            <a:xfrm flipH="1">
              <a:off x="4882" y="4129"/>
              <a:ext cx="21" cy="14"/>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62" name="Line 98"/>
            <p:cNvSpPr>
              <a:spLocks noChangeShapeType="1"/>
            </p:cNvSpPr>
            <p:nvPr/>
          </p:nvSpPr>
          <p:spPr bwMode="auto">
            <a:xfrm flipH="1">
              <a:off x="5118" y="3737"/>
              <a:ext cx="27" cy="35"/>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63" name="Line 99"/>
            <p:cNvSpPr>
              <a:spLocks noChangeShapeType="1"/>
            </p:cNvSpPr>
            <p:nvPr/>
          </p:nvSpPr>
          <p:spPr bwMode="auto">
            <a:xfrm flipH="1">
              <a:off x="5084" y="3801"/>
              <a:ext cx="32" cy="41"/>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64" name="Line 100"/>
            <p:cNvSpPr>
              <a:spLocks noChangeShapeType="1"/>
            </p:cNvSpPr>
            <p:nvPr/>
          </p:nvSpPr>
          <p:spPr bwMode="auto">
            <a:xfrm flipH="1">
              <a:off x="5046" y="3877"/>
              <a:ext cx="30" cy="36"/>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65" name="Line 101"/>
            <p:cNvSpPr>
              <a:spLocks noChangeShapeType="1"/>
            </p:cNvSpPr>
            <p:nvPr/>
          </p:nvSpPr>
          <p:spPr bwMode="auto">
            <a:xfrm flipH="1">
              <a:off x="4999" y="3957"/>
              <a:ext cx="37" cy="51"/>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66" name="Line 102"/>
            <p:cNvSpPr>
              <a:spLocks noChangeShapeType="1"/>
            </p:cNvSpPr>
            <p:nvPr/>
          </p:nvSpPr>
          <p:spPr bwMode="auto">
            <a:xfrm flipH="1">
              <a:off x="4963" y="4064"/>
              <a:ext cx="21" cy="17"/>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67" name="Line 103"/>
            <p:cNvSpPr>
              <a:spLocks noChangeShapeType="1"/>
            </p:cNvSpPr>
            <p:nvPr/>
          </p:nvSpPr>
          <p:spPr bwMode="auto">
            <a:xfrm flipH="1">
              <a:off x="4932" y="4134"/>
              <a:ext cx="16" cy="12"/>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68" name="Line 104"/>
            <p:cNvSpPr>
              <a:spLocks noChangeShapeType="1"/>
            </p:cNvSpPr>
            <p:nvPr/>
          </p:nvSpPr>
          <p:spPr bwMode="auto">
            <a:xfrm flipH="1">
              <a:off x="5179" y="3721"/>
              <a:ext cx="19" cy="14"/>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69" name="Line 105"/>
            <p:cNvSpPr>
              <a:spLocks noChangeShapeType="1"/>
            </p:cNvSpPr>
            <p:nvPr/>
          </p:nvSpPr>
          <p:spPr bwMode="auto">
            <a:xfrm flipH="1">
              <a:off x="5146" y="3775"/>
              <a:ext cx="26" cy="27"/>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70" name="Line 106"/>
            <p:cNvSpPr>
              <a:spLocks noChangeShapeType="1"/>
            </p:cNvSpPr>
            <p:nvPr/>
          </p:nvSpPr>
          <p:spPr bwMode="auto">
            <a:xfrm flipH="1">
              <a:off x="5108" y="3851"/>
              <a:ext cx="27" cy="28"/>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71" name="Line 107"/>
            <p:cNvSpPr>
              <a:spLocks noChangeShapeType="1"/>
            </p:cNvSpPr>
            <p:nvPr/>
          </p:nvSpPr>
          <p:spPr bwMode="auto">
            <a:xfrm flipH="1">
              <a:off x="5067" y="3928"/>
              <a:ext cx="30" cy="35"/>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72" name="Line 108"/>
            <p:cNvSpPr>
              <a:spLocks noChangeShapeType="1"/>
            </p:cNvSpPr>
            <p:nvPr/>
          </p:nvSpPr>
          <p:spPr bwMode="auto">
            <a:xfrm flipH="1">
              <a:off x="5011" y="4054"/>
              <a:ext cx="22" cy="23"/>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73" name="Line 109"/>
            <p:cNvSpPr>
              <a:spLocks noChangeShapeType="1"/>
            </p:cNvSpPr>
            <p:nvPr/>
          </p:nvSpPr>
          <p:spPr bwMode="auto">
            <a:xfrm flipH="1">
              <a:off x="5208" y="3734"/>
              <a:ext cx="27" cy="28"/>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74" name="Line 110"/>
            <p:cNvSpPr>
              <a:spLocks noChangeShapeType="1"/>
            </p:cNvSpPr>
            <p:nvPr/>
          </p:nvSpPr>
          <p:spPr bwMode="auto">
            <a:xfrm flipH="1">
              <a:off x="5179" y="3795"/>
              <a:ext cx="26" cy="31"/>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75" name="Line 111"/>
            <p:cNvSpPr>
              <a:spLocks noChangeShapeType="1"/>
            </p:cNvSpPr>
            <p:nvPr/>
          </p:nvSpPr>
          <p:spPr bwMode="auto">
            <a:xfrm flipH="1">
              <a:off x="5136" y="3861"/>
              <a:ext cx="36" cy="45"/>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76" name="Line 112"/>
            <p:cNvSpPr>
              <a:spLocks noChangeShapeType="1"/>
            </p:cNvSpPr>
            <p:nvPr/>
          </p:nvSpPr>
          <p:spPr bwMode="auto">
            <a:xfrm flipH="1">
              <a:off x="5099" y="3960"/>
              <a:ext cx="25" cy="27"/>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77" name="Line 113"/>
            <p:cNvSpPr>
              <a:spLocks noChangeShapeType="1"/>
            </p:cNvSpPr>
            <p:nvPr/>
          </p:nvSpPr>
          <p:spPr bwMode="auto">
            <a:xfrm flipH="1">
              <a:off x="5057" y="4036"/>
              <a:ext cx="31" cy="37"/>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78" name="Line 114"/>
            <p:cNvSpPr>
              <a:spLocks noChangeShapeType="1"/>
            </p:cNvSpPr>
            <p:nvPr/>
          </p:nvSpPr>
          <p:spPr bwMode="auto">
            <a:xfrm flipH="1">
              <a:off x="5024" y="4122"/>
              <a:ext cx="21" cy="17"/>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79" name="Line 115"/>
            <p:cNvSpPr>
              <a:spLocks noChangeShapeType="1"/>
            </p:cNvSpPr>
            <p:nvPr/>
          </p:nvSpPr>
          <p:spPr bwMode="auto">
            <a:xfrm flipH="1">
              <a:off x="5251" y="3706"/>
              <a:ext cx="30" cy="39"/>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80" name="Line 116"/>
            <p:cNvSpPr>
              <a:spLocks noChangeShapeType="1"/>
            </p:cNvSpPr>
            <p:nvPr/>
          </p:nvSpPr>
          <p:spPr bwMode="auto">
            <a:xfrm flipH="1">
              <a:off x="5218" y="3783"/>
              <a:ext cx="23" cy="27"/>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81" name="Line 117"/>
            <p:cNvSpPr>
              <a:spLocks noChangeShapeType="1"/>
            </p:cNvSpPr>
            <p:nvPr/>
          </p:nvSpPr>
          <p:spPr bwMode="auto">
            <a:xfrm flipH="1">
              <a:off x="5134" y="3942"/>
              <a:ext cx="31" cy="36"/>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82" name="Line 118"/>
            <p:cNvSpPr>
              <a:spLocks noChangeShapeType="1"/>
            </p:cNvSpPr>
            <p:nvPr/>
          </p:nvSpPr>
          <p:spPr bwMode="auto">
            <a:xfrm flipH="1">
              <a:off x="5092" y="4023"/>
              <a:ext cx="31" cy="37"/>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83" name="Line 119"/>
            <p:cNvSpPr>
              <a:spLocks noChangeShapeType="1"/>
            </p:cNvSpPr>
            <p:nvPr/>
          </p:nvSpPr>
          <p:spPr bwMode="auto">
            <a:xfrm flipH="1">
              <a:off x="5055" y="4124"/>
              <a:ext cx="21" cy="18"/>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84" name="Line 120"/>
            <p:cNvSpPr>
              <a:spLocks noChangeShapeType="1"/>
            </p:cNvSpPr>
            <p:nvPr/>
          </p:nvSpPr>
          <p:spPr bwMode="auto">
            <a:xfrm flipH="1">
              <a:off x="5302" y="3692"/>
              <a:ext cx="26" cy="28"/>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85" name="Line 121"/>
            <p:cNvSpPr>
              <a:spLocks noChangeShapeType="1"/>
            </p:cNvSpPr>
            <p:nvPr/>
          </p:nvSpPr>
          <p:spPr bwMode="auto">
            <a:xfrm flipH="1">
              <a:off x="5262" y="3772"/>
              <a:ext cx="25" cy="24"/>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86" name="Line 122"/>
            <p:cNvSpPr>
              <a:spLocks noChangeShapeType="1"/>
            </p:cNvSpPr>
            <p:nvPr/>
          </p:nvSpPr>
          <p:spPr bwMode="auto">
            <a:xfrm flipH="1">
              <a:off x="5220" y="3849"/>
              <a:ext cx="28" cy="36"/>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87" name="Line 123"/>
            <p:cNvSpPr>
              <a:spLocks noChangeShapeType="1"/>
            </p:cNvSpPr>
            <p:nvPr/>
          </p:nvSpPr>
          <p:spPr bwMode="auto">
            <a:xfrm flipH="1">
              <a:off x="5171" y="3932"/>
              <a:ext cx="37" cy="51"/>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88" name="Line 124"/>
            <p:cNvSpPr>
              <a:spLocks noChangeShapeType="1"/>
            </p:cNvSpPr>
            <p:nvPr/>
          </p:nvSpPr>
          <p:spPr bwMode="auto">
            <a:xfrm flipH="1">
              <a:off x="5131" y="4043"/>
              <a:ext cx="21" cy="18"/>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89" name="Line 125"/>
            <p:cNvSpPr>
              <a:spLocks noChangeShapeType="1"/>
            </p:cNvSpPr>
            <p:nvPr/>
          </p:nvSpPr>
          <p:spPr bwMode="auto">
            <a:xfrm flipH="1">
              <a:off x="5365" y="3630"/>
              <a:ext cx="26" cy="33"/>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90" name="Line 126"/>
            <p:cNvSpPr>
              <a:spLocks noChangeShapeType="1"/>
            </p:cNvSpPr>
            <p:nvPr/>
          </p:nvSpPr>
          <p:spPr bwMode="auto">
            <a:xfrm flipH="1">
              <a:off x="5318" y="3703"/>
              <a:ext cx="38" cy="50"/>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91" name="Line 127"/>
            <p:cNvSpPr>
              <a:spLocks noChangeShapeType="1"/>
            </p:cNvSpPr>
            <p:nvPr/>
          </p:nvSpPr>
          <p:spPr bwMode="auto">
            <a:xfrm flipH="1">
              <a:off x="5270" y="3822"/>
              <a:ext cx="26" cy="31"/>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92" name="Line 128"/>
            <p:cNvSpPr>
              <a:spLocks noChangeShapeType="1"/>
            </p:cNvSpPr>
            <p:nvPr/>
          </p:nvSpPr>
          <p:spPr bwMode="auto">
            <a:xfrm flipH="1">
              <a:off x="5232" y="3917"/>
              <a:ext cx="16" cy="13"/>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93" name="Line 129"/>
            <p:cNvSpPr>
              <a:spLocks noChangeShapeType="1"/>
            </p:cNvSpPr>
            <p:nvPr/>
          </p:nvSpPr>
          <p:spPr bwMode="auto">
            <a:xfrm flipH="1">
              <a:off x="5172" y="4012"/>
              <a:ext cx="32" cy="40"/>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94" name="Line 130"/>
            <p:cNvSpPr>
              <a:spLocks noChangeShapeType="1"/>
            </p:cNvSpPr>
            <p:nvPr/>
          </p:nvSpPr>
          <p:spPr bwMode="auto">
            <a:xfrm flipH="1">
              <a:off x="5140" y="4091"/>
              <a:ext cx="22" cy="23"/>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95" name="Line 131"/>
            <p:cNvSpPr>
              <a:spLocks noChangeShapeType="1"/>
            </p:cNvSpPr>
            <p:nvPr/>
          </p:nvSpPr>
          <p:spPr bwMode="auto">
            <a:xfrm flipH="1">
              <a:off x="5148" y="3676"/>
              <a:ext cx="26" cy="27"/>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96" name="Line 132"/>
            <p:cNvSpPr>
              <a:spLocks noChangeShapeType="1"/>
            </p:cNvSpPr>
            <p:nvPr/>
          </p:nvSpPr>
          <p:spPr bwMode="auto">
            <a:xfrm flipH="1">
              <a:off x="5241" y="3673"/>
              <a:ext cx="25" cy="27"/>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97" name="Line 133"/>
            <p:cNvSpPr>
              <a:spLocks noChangeShapeType="1"/>
            </p:cNvSpPr>
            <p:nvPr/>
          </p:nvSpPr>
          <p:spPr bwMode="auto">
            <a:xfrm flipH="1">
              <a:off x="5330" y="3632"/>
              <a:ext cx="26" cy="24"/>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98" name="Line 134"/>
            <p:cNvSpPr>
              <a:spLocks noChangeShapeType="1"/>
            </p:cNvSpPr>
            <p:nvPr/>
          </p:nvSpPr>
          <p:spPr bwMode="auto">
            <a:xfrm flipH="1">
              <a:off x="5402" y="3571"/>
              <a:ext cx="21" cy="17"/>
            </a:xfrm>
            <a:prstGeom prst="line">
              <a:avLst/>
            </a:prstGeom>
            <a:no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8999" name="Freeform 135"/>
            <p:cNvSpPr>
              <a:spLocks/>
            </p:cNvSpPr>
            <p:nvPr/>
          </p:nvSpPr>
          <p:spPr bwMode="auto">
            <a:xfrm>
              <a:off x="5363" y="3504"/>
              <a:ext cx="256" cy="355"/>
            </a:xfrm>
            <a:custGeom>
              <a:avLst/>
              <a:gdLst/>
              <a:ahLst/>
              <a:cxnLst>
                <a:cxn ang="0">
                  <a:pos x="0" y="24"/>
                </a:cxn>
                <a:cxn ang="0">
                  <a:pos x="12" y="0"/>
                </a:cxn>
                <a:cxn ang="0">
                  <a:pos x="16" y="1"/>
                </a:cxn>
                <a:cxn ang="0">
                  <a:pos x="4" y="25"/>
                </a:cxn>
                <a:cxn ang="0">
                  <a:pos x="0" y="24"/>
                </a:cxn>
              </a:cxnLst>
              <a:rect l="0" t="0" r="r" b="b"/>
              <a:pathLst>
                <a:path w="17" h="26">
                  <a:moveTo>
                    <a:pt x="0" y="24"/>
                  </a:moveTo>
                  <a:lnTo>
                    <a:pt x="12" y="0"/>
                  </a:lnTo>
                  <a:lnTo>
                    <a:pt x="16" y="1"/>
                  </a:lnTo>
                  <a:lnTo>
                    <a:pt x="4" y="25"/>
                  </a:lnTo>
                  <a:lnTo>
                    <a:pt x="0" y="24"/>
                  </a:lnTo>
                </a:path>
              </a:pathLst>
            </a:custGeom>
            <a:solidFill>
              <a:schemeClr val="tx1"/>
            </a:solidFill>
            <a:ln w="12700" cap="rnd" cmpd="sng">
              <a:solidFill>
                <a:schemeClr val="tx1"/>
              </a:solidFill>
              <a:prstDash val="solid"/>
              <a:round/>
              <a:headEnd type="none" w="med" len="med"/>
              <a:tailEnd type="none" w="med" len="me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9000" name="Freeform 136"/>
            <p:cNvSpPr>
              <a:spLocks/>
            </p:cNvSpPr>
            <p:nvPr/>
          </p:nvSpPr>
          <p:spPr bwMode="auto">
            <a:xfrm>
              <a:off x="5333" y="3566"/>
              <a:ext cx="256" cy="355"/>
            </a:xfrm>
            <a:custGeom>
              <a:avLst/>
              <a:gdLst/>
              <a:ahLst/>
              <a:cxnLst>
                <a:cxn ang="0">
                  <a:pos x="0" y="26"/>
                </a:cxn>
                <a:cxn ang="0">
                  <a:pos x="14" y="0"/>
                </a:cxn>
                <a:cxn ang="0">
                  <a:pos x="17" y="1"/>
                </a:cxn>
                <a:cxn ang="0">
                  <a:pos x="3" y="27"/>
                </a:cxn>
                <a:cxn ang="0">
                  <a:pos x="0" y="26"/>
                </a:cxn>
              </a:cxnLst>
              <a:rect l="0" t="0" r="r" b="b"/>
              <a:pathLst>
                <a:path w="18" h="28">
                  <a:moveTo>
                    <a:pt x="0" y="26"/>
                  </a:moveTo>
                  <a:lnTo>
                    <a:pt x="14" y="0"/>
                  </a:lnTo>
                  <a:lnTo>
                    <a:pt x="17" y="1"/>
                  </a:lnTo>
                  <a:lnTo>
                    <a:pt x="3" y="27"/>
                  </a:lnTo>
                  <a:lnTo>
                    <a:pt x="0" y="26"/>
                  </a:lnTo>
                </a:path>
              </a:pathLst>
            </a:custGeom>
            <a:solidFill>
              <a:schemeClr val="tx1"/>
            </a:solidFill>
            <a:ln w="12700" cap="rnd" cmpd="sng">
              <a:solidFill>
                <a:schemeClr val="tx1"/>
              </a:solidFill>
              <a:prstDash val="solid"/>
              <a:round/>
              <a:headEnd type="none" w="med" len="med"/>
              <a:tailEnd type="none" w="med" len="me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9001" name="Freeform 137"/>
            <p:cNvSpPr>
              <a:spLocks/>
            </p:cNvSpPr>
            <p:nvPr/>
          </p:nvSpPr>
          <p:spPr bwMode="auto">
            <a:xfrm>
              <a:off x="5328" y="3521"/>
              <a:ext cx="256" cy="355"/>
            </a:xfrm>
            <a:custGeom>
              <a:avLst/>
              <a:gdLst/>
              <a:ahLst/>
              <a:cxnLst>
                <a:cxn ang="0">
                  <a:pos x="0" y="16"/>
                </a:cxn>
                <a:cxn ang="0">
                  <a:pos x="8" y="0"/>
                </a:cxn>
                <a:cxn ang="0">
                  <a:pos x="12" y="1"/>
                </a:cxn>
                <a:cxn ang="0">
                  <a:pos x="3" y="17"/>
                </a:cxn>
                <a:cxn ang="0">
                  <a:pos x="0" y="16"/>
                </a:cxn>
              </a:cxnLst>
              <a:rect l="0" t="0" r="r" b="b"/>
              <a:pathLst>
                <a:path w="13" h="18">
                  <a:moveTo>
                    <a:pt x="0" y="16"/>
                  </a:moveTo>
                  <a:lnTo>
                    <a:pt x="8" y="0"/>
                  </a:lnTo>
                  <a:lnTo>
                    <a:pt x="12" y="1"/>
                  </a:lnTo>
                  <a:lnTo>
                    <a:pt x="3" y="17"/>
                  </a:lnTo>
                  <a:lnTo>
                    <a:pt x="0" y="16"/>
                  </a:lnTo>
                </a:path>
              </a:pathLst>
            </a:custGeom>
            <a:solidFill>
              <a:schemeClr val="tx1"/>
            </a:solidFill>
            <a:ln w="12700" cap="rnd" cmpd="sng">
              <a:solidFill>
                <a:schemeClr val="tx1"/>
              </a:solidFill>
              <a:prstDash val="solid"/>
              <a:round/>
              <a:headEnd type="none" w="med" len="med"/>
              <a:tailEnd type="none" w="med" len="me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9002" name="Freeform 138"/>
            <p:cNvSpPr>
              <a:spLocks/>
            </p:cNvSpPr>
            <p:nvPr/>
          </p:nvSpPr>
          <p:spPr bwMode="auto">
            <a:xfrm>
              <a:off x="5271" y="3617"/>
              <a:ext cx="256" cy="355"/>
            </a:xfrm>
            <a:custGeom>
              <a:avLst/>
              <a:gdLst/>
              <a:ahLst/>
              <a:cxnLst>
                <a:cxn ang="0">
                  <a:pos x="0" y="34"/>
                </a:cxn>
                <a:cxn ang="0">
                  <a:pos x="14" y="0"/>
                </a:cxn>
                <a:cxn ang="0">
                  <a:pos x="19" y="1"/>
                </a:cxn>
                <a:cxn ang="0">
                  <a:pos x="2" y="34"/>
                </a:cxn>
                <a:cxn ang="0">
                  <a:pos x="0" y="34"/>
                </a:cxn>
              </a:cxnLst>
              <a:rect l="0" t="0" r="r" b="b"/>
              <a:pathLst>
                <a:path w="20" h="35">
                  <a:moveTo>
                    <a:pt x="0" y="34"/>
                  </a:moveTo>
                  <a:lnTo>
                    <a:pt x="14" y="0"/>
                  </a:lnTo>
                  <a:lnTo>
                    <a:pt x="19" y="1"/>
                  </a:lnTo>
                  <a:lnTo>
                    <a:pt x="2" y="34"/>
                  </a:lnTo>
                  <a:lnTo>
                    <a:pt x="0" y="34"/>
                  </a:lnTo>
                </a:path>
              </a:pathLst>
            </a:custGeom>
            <a:solidFill>
              <a:schemeClr val="tx1"/>
            </a:solidFill>
            <a:ln w="12700" cap="rnd" cmpd="sng">
              <a:solidFill>
                <a:schemeClr val="tx1"/>
              </a:solidFill>
              <a:prstDash val="solid"/>
              <a:round/>
              <a:headEnd type="none" w="med" len="med"/>
              <a:tailEnd type="none" w="med" len="me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9003" name="Freeform 139"/>
            <p:cNvSpPr>
              <a:spLocks/>
            </p:cNvSpPr>
            <p:nvPr/>
          </p:nvSpPr>
          <p:spPr bwMode="auto">
            <a:xfrm>
              <a:off x="5297" y="3628"/>
              <a:ext cx="256" cy="355"/>
            </a:xfrm>
            <a:custGeom>
              <a:avLst/>
              <a:gdLst/>
              <a:ahLst/>
              <a:cxnLst>
                <a:cxn ang="0">
                  <a:pos x="0" y="36"/>
                </a:cxn>
                <a:cxn ang="0">
                  <a:pos x="16" y="0"/>
                </a:cxn>
                <a:cxn ang="0">
                  <a:pos x="20" y="0"/>
                </a:cxn>
                <a:cxn ang="0">
                  <a:pos x="4" y="36"/>
                </a:cxn>
                <a:cxn ang="0">
                  <a:pos x="0" y="36"/>
                </a:cxn>
              </a:cxnLst>
              <a:rect l="0" t="0" r="r" b="b"/>
              <a:pathLst>
                <a:path w="21" h="37">
                  <a:moveTo>
                    <a:pt x="0" y="36"/>
                  </a:moveTo>
                  <a:lnTo>
                    <a:pt x="16" y="0"/>
                  </a:lnTo>
                  <a:lnTo>
                    <a:pt x="20" y="0"/>
                  </a:lnTo>
                  <a:lnTo>
                    <a:pt x="4" y="36"/>
                  </a:lnTo>
                  <a:lnTo>
                    <a:pt x="0" y="36"/>
                  </a:lnTo>
                </a:path>
              </a:pathLst>
            </a:custGeom>
            <a:solidFill>
              <a:schemeClr val="tx1"/>
            </a:solidFill>
            <a:ln w="12700" cap="rnd" cmpd="sng">
              <a:solidFill>
                <a:schemeClr val="tx1"/>
              </a:solidFill>
              <a:prstDash val="solid"/>
              <a:round/>
              <a:headEnd type="none" w="med" len="med"/>
              <a:tailEnd type="none" w="med" len="me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9004" name="Freeform 140"/>
            <p:cNvSpPr>
              <a:spLocks/>
            </p:cNvSpPr>
            <p:nvPr/>
          </p:nvSpPr>
          <p:spPr bwMode="auto">
            <a:xfrm>
              <a:off x="5213" y="3652"/>
              <a:ext cx="256" cy="355"/>
            </a:xfrm>
            <a:custGeom>
              <a:avLst/>
              <a:gdLst/>
              <a:ahLst/>
              <a:cxnLst>
                <a:cxn ang="0">
                  <a:pos x="0" y="25"/>
                </a:cxn>
                <a:cxn ang="0">
                  <a:pos x="14" y="0"/>
                </a:cxn>
                <a:cxn ang="0">
                  <a:pos x="17" y="0"/>
                </a:cxn>
                <a:cxn ang="0">
                  <a:pos x="4" y="25"/>
                </a:cxn>
                <a:cxn ang="0">
                  <a:pos x="0" y="25"/>
                </a:cxn>
              </a:cxnLst>
              <a:rect l="0" t="0" r="r" b="b"/>
              <a:pathLst>
                <a:path w="18" h="26">
                  <a:moveTo>
                    <a:pt x="0" y="25"/>
                  </a:moveTo>
                  <a:lnTo>
                    <a:pt x="14" y="0"/>
                  </a:lnTo>
                  <a:lnTo>
                    <a:pt x="17" y="0"/>
                  </a:lnTo>
                  <a:lnTo>
                    <a:pt x="4" y="25"/>
                  </a:lnTo>
                  <a:lnTo>
                    <a:pt x="0" y="25"/>
                  </a:lnTo>
                </a:path>
              </a:pathLst>
            </a:custGeom>
            <a:solidFill>
              <a:schemeClr val="tx1"/>
            </a:solidFill>
            <a:ln w="12700" cap="rnd" cmpd="sng">
              <a:solidFill>
                <a:schemeClr val="tx1"/>
              </a:solidFill>
              <a:prstDash val="solid"/>
              <a:round/>
              <a:headEnd type="none" w="med" len="med"/>
              <a:tailEnd type="none" w="med" len="me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9005" name="Freeform 141"/>
            <p:cNvSpPr>
              <a:spLocks/>
            </p:cNvSpPr>
            <p:nvPr/>
          </p:nvSpPr>
          <p:spPr bwMode="auto">
            <a:xfrm>
              <a:off x="5188" y="3617"/>
              <a:ext cx="256" cy="355"/>
            </a:xfrm>
            <a:custGeom>
              <a:avLst/>
              <a:gdLst/>
              <a:ahLst/>
              <a:cxnLst>
                <a:cxn ang="0">
                  <a:pos x="0" y="20"/>
                </a:cxn>
                <a:cxn ang="0">
                  <a:pos x="10" y="0"/>
                </a:cxn>
                <a:cxn ang="0">
                  <a:pos x="14" y="0"/>
                </a:cxn>
                <a:cxn ang="0">
                  <a:pos x="4" y="21"/>
                </a:cxn>
                <a:cxn ang="0">
                  <a:pos x="0" y="20"/>
                </a:cxn>
              </a:cxnLst>
              <a:rect l="0" t="0" r="r" b="b"/>
              <a:pathLst>
                <a:path w="15" h="22">
                  <a:moveTo>
                    <a:pt x="0" y="20"/>
                  </a:moveTo>
                  <a:lnTo>
                    <a:pt x="10" y="0"/>
                  </a:lnTo>
                  <a:lnTo>
                    <a:pt x="14" y="0"/>
                  </a:lnTo>
                  <a:lnTo>
                    <a:pt x="4" y="21"/>
                  </a:lnTo>
                  <a:lnTo>
                    <a:pt x="0" y="20"/>
                  </a:lnTo>
                </a:path>
              </a:pathLst>
            </a:custGeom>
            <a:solidFill>
              <a:schemeClr val="tx1"/>
            </a:solidFill>
            <a:ln w="12700" cap="rnd" cmpd="sng">
              <a:solidFill>
                <a:schemeClr val="tx1"/>
              </a:solidFill>
              <a:prstDash val="solid"/>
              <a:round/>
              <a:headEnd type="none" w="med" len="med"/>
              <a:tailEnd type="none" w="med" len="me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9006" name="Freeform 142"/>
            <p:cNvSpPr>
              <a:spLocks/>
            </p:cNvSpPr>
            <p:nvPr/>
          </p:nvSpPr>
          <p:spPr bwMode="auto">
            <a:xfrm>
              <a:off x="5166" y="3574"/>
              <a:ext cx="256" cy="355"/>
            </a:xfrm>
            <a:custGeom>
              <a:avLst/>
              <a:gdLst/>
              <a:ahLst/>
              <a:cxnLst>
                <a:cxn ang="0">
                  <a:pos x="4" y="14"/>
                </a:cxn>
                <a:cxn ang="0">
                  <a:pos x="9" y="1"/>
                </a:cxn>
                <a:cxn ang="0">
                  <a:pos x="6" y="0"/>
                </a:cxn>
                <a:cxn ang="0">
                  <a:pos x="0" y="13"/>
                </a:cxn>
                <a:cxn ang="0">
                  <a:pos x="4" y="14"/>
                </a:cxn>
              </a:cxnLst>
              <a:rect l="0" t="0" r="r" b="b"/>
              <a:pathLst>
                <a:path w="10" h="15">
                  <a:moveTo>
                    <a:pt x="4" y="14"/>
                  </a:moveTo>
                  <a:lnTo>
                    <a:pt x="9" y="1"/>
                  </a:lnTo>
                  <a:lnTo>
                    <a:pt x="6" y="0"/>
                  </a:lnTo>
                  <a:lnTo>
                    <a:pt x="0" y="13"/>
                  </a:lnTo>
                  <a:lnTo>
                    <a:pt x="4" y="14"/>
                  </a:lnTo>
                </a:path>
              </a:pathLst>
            </a:custGeom>
            <a:solidFill>
              <a:schemeClr val="tx1"/>
            </a:solidFill>
            <a:ln w="12700" cap="rnd" cmpd="sng">
              <a:solidFill>
                <a:schemeClr val="tx1"/>
              </a:solidFill>
              <a:prstDash val="solid"/>
              <a:round/>
              <a:headEnd type="none" w="med" len="med"/>
              <a:tailEnd type="none" w="med" len="me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9007" name="Freeform 143"/>
            <p:cNvSpPr>
              <a:spLocks/>
            </p:cNvSpPr>
            <p:nvPr/>
          </p:nvSpPr>
          <p:spPr bwMode="auto">
            <a:xfrm>
              <a:off x="5146" y="3605"/>
              <a:ext cx="256" cy="355"/>
            </a:xfrm>
            <a:custGeom>
              <a:avLst/>
              <a:gdLst/>
              <a:ahLst/>
              <a:cxnLst>
                <a:cxn ang="0">
                  <a:pos x="0" y="23"/>
                </a:cxn>
                <a:cxn ang="0">
                  <a:pos x="10" y="0"/>
                </a:cxn>
                <a:cxn ang="0">
                  <a:pos x="13" y="1"/>
                </a:cxn>
                <a:cxn ang="0">
                  <a:pos x="3" y="24"/>
                </a:cxn>
                <a:cxn ang="0">
                  <a:pos x="0" y="23"/>
                </a:cxn>
              </a:cxnLst>
              <a:rect l="0" t="0" r="r" b="b"/>
              <a:pathLst>
                <a:path w="14" h="25">
                  <a:moveTo>
                    <a:pt x="0" y="23"/>
                  </a:moveTo>
                  <a:lnTo>
                    <a:pt x="10" y="0"/>
                  </a:lnTo>
                  <a:lnTo>
                    <a:pt x="13" y="1"/>
                  </a:lnTo>
                  <a:lnTo>
                    <a:pt x="3" y="24"/>
                  </a:lnTo>
                  <a:lnTo>
                    <a:pt x="0" y="23"/>
                  </a:lnTo>
                </a:path>
              </a:pathLst>
            </a:custGeom>
            <a:solidFill>
              <a:schemeClr val="tx1"/>
            </a:solidFill>
            <a:ln w="12700" cap="rnd" cmpd="sng">
              <a:solidFill>
                <a:schemeClr val="tx1"/>
              </a:solidFill>
              <a:prstDash val="solid"/>
              <a:round/>
              <a:headEnd type="none" w="med" len="med"/>
              <a:tailEnd type="none" w="med" len="me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9008" name="Freeform 144"/>
            <p:cNvSpPr>
              <a:spLocks/>
            </p:cNvSpPr>
            <p:nvPr/>
          </p:nvSpPr>
          <p:spPr bwMode="auto">
            <a:xfrm>
              <a:off x="5015" y="3518"/>
              <a:ext cx="256" cy="355"/>
            </a:xfrm>
            <a:custGeom>
              <a:avLst/>
              <a:gdLst/>
              <a:ahLst/>
              <a:cxnLst>
                <a:cxn ang="0">
                  <a:pos x="0" y="26"/>
                </a:cxn>
                <a:cxn ang="0">
                  <a:pos x="13" y="0"/>
                </a:cxn>
                <a:cxn ang="0">
                  <a:pos x="17" y="0"/>
                </a:cxn>
                <a:cxn ang="0">
                  <a:pos x="5" y="27"/>
                </a:cxn>
                <a:cxn ang="0">
                  <a:pos x="0" y="26"/>
                </a:cxn>
              </a:cxnLst>
              <a:rect l="0" t="0" r="r" b="b"/>
              <a:pathLst>
                <a:path w="18" h="28">
                  <a:moveTo>
                    <a:pt x="0" y="26"/>
                  </a:moveTo>
                  <a:lnTo>
                    <a:pt x="13" y="0"/>
                  </a:lnTo>
                  <a:lnTo>
                    <a:pt x="17" y="0"/>
                  </a:lnTo>
                  <a:lnTo>
                    <a:pt x="5" y="27"/>
                  </a:lnTo>
                  <a:lnTo>
                    <a:pt x="0" y="26"/>
                  </a:lnTo>
                </a:path>
              </a:pathLst>
            </a:custGeom>
            <a:solidFill>
              <a:schemeClr val="tx1"/>
            </a:solidFill>
            <a:ln w="12700" cap="rnd" cmpd="sng">
              <a:solidFill>
                <a:schemeClr val="tx1"/>
              </a:solidFill>
              <a:prstDash val="solid"/>
              <a:round/>
              <a:headEnd type="none" w="med" len="med"/>
              <a:tailEnd type="none" w="med" len="me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9009" name="Freeform 145"/>
            <p:cNvSpPr>
              <a:spLocks/>
            </p:cNvSpPr>
            <p:nvPr/>
          </p:nvSpPr>
          <p:spPr bwMode="auto">
            <a:xfrm>
              <a:off x="5068" y="3536"/>
              <a:ext cx="256" cy="355"/>
            </a:xfrm>
            <a:custGeom>
              <a:avLst/>
              <a:gdLst/>
              <a:ahLst/>
              <a:cxnLst>
                <a:cxn ang="0">
                  <a:pos x="8" y="0"/>
                </a:cxn>
                <a:cxn ang="0">
                  <a:pos x="0" y="20"/>
                </a:cxn>
                <a:cxn ang="0">
                  <a:pos x="4" y="20"/>
                </a:cxn>
                <a:cxn ang="0">
                  <a:pos x="12" y="0"/>
                </a:cxn>
                <a:cxn ang="0">
                  <a:pos x="8" y="0"/>
                </a:cxn>
              </a:cxnLst>
              <a:rect l="0" t="0" r="r" b="b"/>
              <a:pathLst>
                <a:path w="13" h="21">
                  <a:moveTo>
                    <a:pt x="8" y="0"/>
                  </a:moveTo>
                  <a:lnTo>
                    <a:pt x="0" y="20"/>
                  </a:lnTo>
                  <a:lnTo>
                    <a:pt x="4" y="20"/>
                  </a:lnTo>
                  <a:lnTo>
                    <a:pt x="12" y="0"/>
                  </a:lnTo>
                  <a:lnTo>
                    <a:pt x="8" y="0"/>
                  </a:lnTo>
                </a:path>
              </a:pathLst>
            </a:custGeom>
            <a:solidFill>
              <a:schemeClr val="tx1"/>
            </a:solidFill>
            <a:ln w="12700" cap="rnd" cmpd="sng">
              <a:solidFill>
                <a:schemeClr val="tx1"/>
              </a:solidFill>
              <a:prstDash val="solid"/>
              <a:round/>
              <a:headEnd type="none" w="med" len="med"/>
              <a:tailEnd type="none" w="med" len="me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9010" name="Freeform 146"/>
            <p:cNvSpPr>
              <a:spLocks/>
            </p:cNvSpPr>
            <p:nvPr/>
          </p:nvSpPr>
          <p:spPr bwMode="auto">
            <a:xfrm>
              <a:off x="5046" y="3572"/>
              <a:ext cx="256" cy="355"/>
            </a:xfrm>
            <a:custGeom>
              <a:avLst/>
              <a:gdLst/>
              <a:ahLst/>
              <a:cxnLst>
                <a:cxn ang="0">
                  <a:pos x="13" y="0"/>
                </a:cxn>
                <a:cxn ang="0">
                  <a:pos x="0" y="27"/>
                </a:cxn>
                <a:cxn ang="0">
                  <a:pos x="4" y="27"/>
                </a:cxn>
                <a:cxn ang="0">
                  <a:pos x="17" y="0"/>
                </a:cxn>
                <a:cxn ang="0">
                  <a:pos x="13" y="0"/>
                </a:cxn>
              </a:cxnLst>
              <a:rect l="0" t="0" r="r" b="b"/>
              <a:pathLst>
                <a:path w="18" h="28">
                  <a:moveTo>
                    <a:pt x="13" y="0"/>
                  </a:moveTo>
                  <a:lnTo>
                    <a:pt x="0" y="27"/>
                  </a:lnTo>
                  <a:lnTo>
                    <a:pt x="4" y="27"/>
                  </a:lnTo>
                  <a:lnTo>
                    <a:pt x="17" y="0"/>
                  </a:lnTo>
                  <a:lnTo>
                    <a:pt x="13" y="0"/>
                  </a:lnTo>
                </a:path>
              </a:pathLst>
            </a:custGeom>
            <a:solidFill>
              <a:schemeClr val="tx1"/>
            </a:solidFill>
            <a:ln w="12700" cap="rnd" cmpd="sng">
              <a:solidFill>
                <a:schemeClr val="tx1"/>
              </a:solidFill>
              <a:prstDash val="solid"/>
              <a:round/>
              <a:headEnd type="none" w="med" len="med"/>
              <a:tailEnd type="none" w="med" len="me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9011" name="Freeform 147"/>
            <p:cNvSpPr>
              <a:spLocks/>
            </p:cNvSpPr>
            <p:nvPr/>
          </p:nvSpPr>
          <p:spPr bwMode="auto">
            <a:xfrm>
              <a:off x="5115" y="3545"/>
              <a:ext cx="256" cy="355"/>
            </a:xfrm>
            <a:custGeom>
              <a:avLst/>
              <a:gdLst/>
              <a:ahLst/>
              <a:cxnLst>
                <a:cxn ang="0">
                  <a:pos x="9" y="0"/>
                </a:cxn>
                <a:cxn ang="0">
                  <a:pos x="0" y="19"/>
                </a:cxn>
                <a:cxn ang="0">
                  <a:pos x="4" y="20"/>
                </a:cxn>
                <a:cxn ang="0">
                  <a:pos x="13" y="0"/>
                </a:cxn>
                <a:cxn ang="0">
                  <a:pos x="9" y="0"/>
                </a:cxn>
              </a:cxnLst>
              <a:rect l="0" t="0" r="r" b="b"/>
              <a:pathLst>
                <a:path w="14" h="21">
                  <a:moveTo>
                    <a:pt x="9" y="0"/>
                  </a:moveTo>
                  <a:lnTo>
                    <a:pt x="0" y="19"/>
                  </a:lnTo>
                  <a:lnTo>
                    <a:pt x="4" y="20"/>
                  </a:lnTo>
                  <a:lnTo>
                    <a:pt x="13" y="0"/>
                  </a:lnTo>
                  <a:lnTo>
                    <a:pt x="9" y="0"/>
                  </a:lnTo>
                </a:path>
              </a:pathLst>
            </a:custGeom>
            <a:solidFill>
              <a:schemeClr val="tx1"/>
            </a:solidFill>
            <a:ln w="12700" cap="rnd" cmpd="sng">
              <a:solidFill>
                <a:schemeClr val="tx1"/>
              </a:solidFill>
              <a:prstDash val="solid"/>
              <a:round/>
              <a:headEnd type="none" w="med" len="med"/>
              <a:tailEnd type="none" w="med" len="me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9012" name="Freeform 148"/>
            <p:cNvSpPr>
              <a:spLocks/>
            </p:cNvSpPr>
            <p:nvPr/>
          </p:nvSpPr>
          <p:spPr bwMode="auto">
            <a:xfrm>
              <a:off x="5093" y="3574"/>
              <a:ext cx="256" cy="355"/>
            </a:xfrm>
            <a:custGeom>
              <a:avLst/>
              <a:gdLst/>
              <a:ahLst/>
              <a:cxnLst>
                <a:cxn ang="0">
                  <a:pos x="0" y="35"/>
                </a:cxn>
                <a:cxn ang="0">
                  <a:pos x="16" y="0"/>
                </a:cxn>
                <a:cxn ang="0">
                  <a:pos x="21" y="2"/>
                </a:cxn>
                <a:cxn ang="0">
                  <a:pos x="4" y="36"/>
                </a:cxn>
                <a:cxn ang="0">
                  <a:pos x="0" y="35"/>
                </a:cxn>
              </a:cxnLst>
              <a:rect l="0" t="0" r="r" b="b"/>
              <a:pathLst>
                <a:path w="22" h="37">
                  <a:moveTo>
                    <a:pt x="0" y="35"/>
                  </a:moveTo>
                  <a:lnTo>
                    <a:pt x="16" y="0"/>
                  </a:lnTo>
                  <a:lnTo>
                    <a:pt x="21" y="2"/>
                  </a:lnTo>
                  <a:lnTo>
                    <a:pt x="4" y="36"/>
                  </a:lnTo>
                  <a:lnTo>
                    <a:pt x="0" y="35"/>
                  </a:lnTo>
                </a:path>
              </a:pathLst>
            </a:custGeom>
            <a:solidFill>
              <a:schemeClr val="tx1"/>
            </a:solidFill>
            <a:ln w="12700" cap="rnd" cmpd="sng">
              <a:solidFill>
                <a:schemeClr val="tx1"/>
              </a:solidFill>
              <a:prstDash val="solid"/>
              <a:round/>
              <a:headEnd type="none" w="med" len="med"/>
              <a:tailEnd type="none" w="med" len="me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9013" name="Freeform 149"/>
            <p:cNvSpPr>
              <a:spLocks/>
            </p:cNvSpPr>
            <p:nvPr/>
          </p:nvSpPr>
          <p:spPr bwMode="auto">
            <a:xfrm>
              <a:off x="5095" y="3481"/>
              <a:ext cx="256" cy="355"/>
            </a:xfrm>
            <a:custGeom>
              <a:avLst/>
              <a:gdLst/>
              <a:ahLst/>
              <a:cxnLst>
                <a:cxn ang="0">
                  <a:pos x="8" y="0"/>
                </a:cxn>
                <a:cxn ang="0">
                  <a:pos x="0" y="18"/>
                </a:cxn>
                <a:cxn ang="0">
                  <a:pos x="4" y="19"/>
                </a:cxn>
                <a:cxn ang="0">
                  <a:pos x="12" y="1"/>
                </a:cxn>
                <a:cxn ang="0">
                  <a:pos x="8" y="0"/>
                </a:cxn>
              </a:cxnLst>
              <a:rect l="0" t="0" r="r" b="b"/>
              <a:pathLst>
                <a:path w="13" h="20">
                  <a:moveTo>
                    <a:pt x="8" y="0"/>
                  </a:moveTo>
                  <a:lnTo>
                    <a:pt x="0" y="18"/>
                  </a:lnTo>
                  <a:lnTo>
                    <a:pt x="4" y="19"/>
                  </a:lnTo>
                  <a:lnTo>
                    <a:pt x="12" y="1"/>
                  </a:lnTo>
                  <a:lnTo>
                    <a:pt x="8" y="0"/>
                  </a:lnTo>
                </a:path>
              </a:pathLst>
            </a:custGeom>
            <a:solidFill>
              <a:schemeClr val="tx1"/>
            </a:solidFill>
            <a:ln w="12700" cap="rnd" cmpd="sng">
              <a:solidFill>
                <a:schemeClr val="tx1"/>
              </a:solidFill>
              <a:prstDash val="solid"/>
              <a:round/>
              <a:headEnd type="none" w="med" len="med"/>
              <a:tailEnd type="none" w="med" len="me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9014" name="Freeform 150"/>
            <p:cNvSpPr>
              <a:spLocks/>
            </p:cNvSpPr>
            <p:nvPr/>
          </p:nvSpPr>
          <p:spPr bwMode="auto">
            <a:xfrm>
              <a:off x="5013" y="3444"/>
              <a:ext cx="256" cy="355"/>
            </a:xfrm>
            <a:custGeom>
              <a:avLst/>
              <a:gdLst/>
              <a:ahLst/>
              <a:cxnLst>
                <a:cxn ang="0">
                  <a:pos x="0" y="56"/>
                </a:cxn>
                <a:cxn ang="0">
                  <a:pos x="10" y="56"/>
                </a:cxn>
                <a:cxn ang="0">
                  <a:pos x="21" y="54"/>
                </a:cxn>
                <a:cxn ang="0">
                  <a:pos x="30" y="53"/>
                </a:cxn>
                <a:cxn ang="0">
                  <a:pos x="38" y="51"/>
                </a:cxn>
                <a:cxn ang="0">
                  <a:pos x="47" y="49"/>
                </a:cxn>
                <a:cxn ang="0">
                  <a:pos x="54" y="45"/>
                </a:cxn>
                <a:cxn ang="0">
                  <a:pos x="58" y="44"/>
                </a:cxn>
                <a:cxn ang="0">
                  <a:pos x="58" y="45"/>
                </a:cxn>
                <a:cxn ang="0">
                  <a:pos x="58" y="46"/>
                </a:cxn>
                <a:cxn ang="0">
                  <a:pos x="63" y="50"/>
                </a:cxn>
                <a:cxn ang="0">
                  <a:pos x="74" y="60"/>
                </a:cxn>
                <a:cxn ang="0">
                  <a:pos x="87" y="68"/>
                </a:cxn>
                <a:cxn ang="0">
                  <a:pos x="96" y="72"/>
                </a:cxn>
                <a:cxn ang="0">
                  <a:pos x="103" y="75"/>
                </a:cxn>
                <a:cxn ang="0">
                  <a:pos x="112" y="79"/>
                </a:cxn>
                <a:cxn ang="0">
                  <a:pos x="124" y="81"/>
                </a:cxn>
                <a:cxn ang="0">
                  <a:pos x="134" y="82"/>
                </a:cxn>
                <a:cxn ang="0">
                  <a:pos x="150" y="85"/>
                </a:cxn>
                <a:cxn ang="0">
                  <a:pos x="166" y="85"/>
                </a:cxn>
                <a:cxn ang="0">
                  <a:pos x="182" y="85"/>
                </a:cxn>
                <a:cxn ang="0">
                  <a:pos x="198" y="81"/>
                </a:cxn>
                <a:cxn ang="0">
                  <a:pos x="214" y="76"/>
                </a:cxn>
                <a:cxn ang="0">
                  <a:pos x="229" y="71"/>
                </a:cxn>
                <a:cxn ang="0">
                  <a:pos x="244" y="63"/>
                </a:cxn>
                <a:cxn ang="0">
                  <a:pos x="257" y="54"/>
                </a:cxn>
                <a:cxn ang="0">
                  <a:pos x="270" y="44"/>
                </a:cxn>
                <a:cxn ang="0">
                  <a:pos x="283" y="32"/>
                </a:cxn>
                <a:cxn ang="0">
                  <a:pos x="294" y="20"/>
                </a:cxn>
                <a:cxn ang="0">
                  <a:pos x="306" y="2"/>
                </a:cxn>
                <a:cxn ang="0">
                  <a:pos x="308" y="0"/>
                </a:cxn>
                <a:cxn ang="0">
                  <a:pos x="306" y="6"/>
                </a:cxn>
                <a:cxn ang="0">
                  <a:pos x="301" y="14"/>
                </a:cxn>
                <a:cxn ang="0">
                  <a:pos x="293" y="25"/>
                </a:cxn>
                <a:cxn ang="0">
                  <a:pos x="281" y="38"/>
                </a:cxn>
                <a:cxn ang="0">
                  <a:pos x="269" y="50"/>
                </a:cxn>
                <a:cxn ang="0">
                  <a:pos x="256" y="58"/>
                </a:cxn>
                <a:cxn ang="0">
                  <a:pos x="241" y="67"/>
                </a:cxn>
                <a:cxn ang="0">
                  <a:pos x="227" y="74"/>
                </a:cxn>
                <a:cxn ang="0">
                  <a:pos x="213" y="80"/>
                </a:cxn>
                <a:cxn ang="0">
                  <a:pos x="197" y="85"/>
                </a:cxn>
                <a:cxn ang="0">
                  <a:pos x="181" y="87"/>
                </a:cxn>
                <a:cxn ang="0">
                  <a:pos x="166" y="88"/>
                </a:cxn>
                <a:cxn ang="0">
                  <a:pos x="150" y="87"/>
                </a:cxn>
                <a:cxn ang="0">
                  <a:pos x="134" y="86"/>
                </a:cxn>
                <a:cxn ang="0">
                  <a:pos x="128" y="85"/>
                </a:cxn>
                <a:cxn ang="0">
                  <a:pos x="122" y="83"/>
                </a:cxn>
                <a:cxn ang="0">
                  <a:pos x="113" y="81"/>
                </a:cxn>
                <a:cxn ang="0">
                  <a:pos x="103" y="79"/>
                </a:cxn>
                <a:cxn ang="0">
                  <a:pos x="87" y="71"/>
                </a:cxn>
                <a:cxn ang="0">
                  <a:pos x="75" y="64"/>
                </a:cxn>
                <a:cxn ang="0">
                  <a:pos x="65" y="56"/>
                </a:cxn>
                <a:cxn ang="0">
                  <a:pos x="58" y="50"/>
                </a:cxn>
                <a:cxn ang="0">
                  <a:pos x="57" y="47"/>
                </a:cxn>
                <a:cxn ang="0">
                  <a:pos x="53" y="49"/>
                </a:cxn>
                <a:cxn ang="0">
                  <a:pos x="47" y="51"/>
                </a:cxn>
                <a:cxn ang="0">
                  <a:pos x="38" y="53"/>
                </a:cxn>
                <a:cxn ang="0">
                  <a:pos x="27" y="56"/>
                </a:cxn>
                <a:cxn ang="0">
                  <a:pos x="20" y="57"/>
                </a:cxn>
                <a:cxn ang="0">
                  <a:pos x="10" y="58"/>
                </a:cxn>
                <a:cxn ang="0">
                  <a:pos x="0" y="58"/>
                </a:cxn>
                <a:cxn ang="0">
                  <a:pos x="0" y="56"/>
                </a:cxn>
              </a:cxnLst>
              <a:rect l="0" t="0" r="r" b="b"/>
              <a:pathLst>
                <a:path w="309" h="89">
                  <a:moveTo>
                    <a:pt x="0" y="56"/>
                  </a:moveTo>
                  <a:lnTo>
                    <a:pt x="10" y="56"/>
                  </a:lnTo>
                  <a:lnTo>
                    <a:pt x="21" y="54"/>
                  </a:lnTo>
                  <a:lnTo>
                    <a:pt x="30" y="53"/>
                  </a:lnTo>
                  <a:lnTo>
                    <a:pt x="38" y="51"/>
                  </a:lnTo>
                  <a:lnTo>
                    <a:pt x="47" y="49"/>
                  </a:lnTo>
                  <a:lnTo>
                    <a:pt x="54" y="45"/>
                  </a:lnTo>
                  <a:lnTo>
                    <a:pt x="58" y="44"/>
                  </a:lnTo>
                  <a:lnTo>
                    <a:pt x="58" y="45"/>
                  </a:lnTo>
                  <a:lnTo>
                    <a:pt x="58" y="46"/>
                  </a:lnTo>
                  <a:lnTo>
                    <a:pt x="63" y="50"/>
                  </a:lnTo>
                  <a:lnTo>
                    <a:pt x="74" y="60"/>
                  </a:lnTo>
                  <a:lnTo>
                    <a:pt x="87" y="68"/>
                  </a:lnTo>
                  <a:lnTo>
                    <a:pt x="96" y="72"/>
                  </a:lnTo>
                  <a:lnTo>
                    <a:pt x="103" y="75"/>
                  </a:lnTo>
                  <a:lnTo>
                    <a:pt x="112" y="79"/>
                  </a:lnTo>
                  <a:lnTo>
                    <a:pt x="124" y="81"/>
                  </a:lnTo>
                  <a:lnTo>
                    <a:pt x="134" y="82"/>
                  </a:lnTo>
                  <a:lnTo>
                    <a:pt x="150" y="85"/>
                  </a:lnTo>
                  <a:lnTo>
                    <a:pt x="166" y="85"/>
                  </a:lnTo>
                  <a:lnTo>
                    <a:pt x="182" y="85"/>
                  </a:lnTo>
                  <a:lnTo>
                    <a:pt x="198" y="81"/>
                  </a:lnTo>
                  <a:lnTo>
                    <a:pt x="214" y="76"/>
                  </a:lnTo>
                  <a:lnTo>
                    <a:pt x="229" y="71"/>
                  </a:lnTo>
                  <a:lnTo>
                    <a:pt x="244" y="63"/>
                  </a:lnTo>
                  <a:lnTo>
                    <a:pt x="257" y="54"/>
                  </a:lnTo>
                  <a:lnTo>
                    <a:pt x="270" y="44"/>
                  </a:lnTo>
                  <a:lnTo>
                    <a:pt x="283" y="32"/>
                  </a:lnTo>
                  <a:lnTo>
                    <a:pt x="294" y="20"/>
                  </a:lnTo>
                  <a:lnTo>
                    <a:pt x="306" y="2"/>
                  </a:lnTo>
                  <a:lnTo>
                    <a:pt x="308" y="0"/>
                  </a:lnTo>
                  <a:lnTo>
                    <a:pt x="306" y="6"/>
                  </a:lnTo>
                  <a:lnTo>
                    <a:pt x="301" y="14"/>
                  </a:lnTo>
                  <a:lnTo>
                    <a:pt x="293" y="25"/>
                  </a:lnTo>
                  <a:lnTo>
                    <a:pt x="281" y="38"/>
                  </a:lnTo>
                  <a:lnTo>
                    <a:pt x="269" y="50"/>
                  </a:lnTo>
                  <a:lnTo>
                    <a:pt x="256" y="58"/>
                  </a:lnTo>
                  <a:lnTo>
                    <a:pt x="241" y="67"/>
                  </a:lnTo>
                  <a:lnTo>
                    <a:pt x="227" y="74"/>
                  </a:lnTo>
                  <a:lnTo>
                    <a:pt x="213" y="80"/>
                  </a:lnTo>
                  <a:lnTo>
                    <a:pt x="197" y="85"/>
                  </a:lnTo>
                  <a:lnTo>
                    <a:pt x="181" y="87"/>
                  </a:lnTo>
                  <a:lnTo>
                    <a:pt x="166" y="88"/>
                  </a:lnTo>
                  <a:lnTo>
                    <a:pt x="150" y="87"/>
                  </a:lnTo>
                  <a:lnTo>
                    <a:pt x="134" y="86"/>
                  </a:lnTo>
                  <a:lnTo>
                    <a:pt x="128" y="85"/>
                  </a:lnTo>
                  <a:lnTo>
                    <a:pt x="122" y="83"/>
                  </a:lnTo>
                  <a:lnTo>
                    <a:pt x="113" y="81"/>
                  </a:lnTo>
                  <a:lnTo>
                    <a:pt x="103" y="79"/>
                  </a:lnTo>
                  <a:lnTo>
                    <a:pt x="87" y="71"/>
                  </a:lnTo>
                  <a:lnTo>
                    <a:pt x="75" y="64"/>
                  </a:lnTo>
                  <a:lnTo>
                    <a:pt x="65" y="56"/>
                  </a:lnTo>
                  <a:lnTo>
                    <a:pt x="58" y="50"/>
                  </a:lnTo>
                  <a:lnTo>
                    <a:pt x="57" y="47"/>
                  </a:lnTo>
                  <a:lnTo>
                    <a:pt x="53" y="49"/>
                  </a:lnTo>
                  <a:lnTo>
                    <a:pt x="47" y="51"/>
                  </a:lnTo>
                  <a:lnTo>
                    <a:pt x="38" y="53"/>
                  </a:lnTo>
                  <a:lnTo>
                    <a:pt x="27" y="56"/>
                  </a:lnTo>
                  <a:lnTo>
                    <a:pt x="20" y="57"/>
                  </a:lnTo>
                  <a:lnTo>
                    <a:pt x="10" y="58"/>
                  </a:lnTo>
                  <a:lnTo>
                    <a:pt x="0" y="58"/>
                  </a:lnTo>
                  <a:lnTo>
                    <a:pt x="0" y="56"/>
                  </a:lnTo>
                </a:path>
              </a:pathLst>
            </a:custGeom>
            <a:solidFill>
              <a:srgbClr val="000000"/>
            </a:solidFill>
            <a:ln w="12700" cap="rnd" cmpd="sng">
              <a:solidFill>
                <a:srgbClr val="000000"/>
              </a:solidFill>
              <a:prstDash val="solid"/>
              <a:round/>
              <a:headEnd type="none" w="med" len="med"/>
              <a:tailEnd type="none" w="med" len="me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9015" name="Freeform 151"/>
            <p:cNvSpPr>
              <a:spLocks/>
            </p:cNvSpPr>
            <p:nvPr/>
          </p:nvSpPr>
          <p:spPr bwMode="auto">
            <a:xfrm>
              <a:off x="5569" y="3344"/>
              <a:ext cx="256" cy="355"/>
            </a:xfrm>
            <a:custGeom>
              <a:avLst/>
              <a:gdLst/>
              <a:ahLst/>
              <a:cxnLst>
                <a:cxn ang="0">
                  <a:pos x="25" y="0"/>
                </a:cxn>
                <a:cxn ang="0">
                  <a:pos x="20" y="7"/>
                </a:cxn>
                <a:cxn ang="0">
                  <a:pos x="14" y="15"/>
                </a:cxn>
                <a:cxn ang="0">
                  <a:pos x="8" y="22"/>
                </a:cxn>
                <a:cxn ang="0">
                  <a:pos x="0" y="28"/>
                </a:cxn>
              </a:cxnLst>
              <a:rect l="0" t="0" r="r" b="b"/>
              <a:pathLst>
                <a:path w="26" h="29">
                  <a:moveTo>
                    <a:pt x="25" y="0"/>
                  </a:moveTo>
                  <a:lnTo>
                    <a:pt x="20" y="7"/>
                  </a:lnTo>
                  <a:lnTo>
                    <a:pt x="14" y="15"/>
                  </a:lnTo>
                  <a:lnTo>
                    <a:pt x="8" y="22"/>
                  </a:lnTo>
                  <a:lnTo>
                    <a:pt x="0" y="28"/>
                  </a:lnTo>
                </a:path>
              </a:pathLst>
            </a:custGeom>
            <a:noFill/>
            <a:ln w="12700" cap="rnd" cmpd="sng">
              <a:solidFill>
                <a:srgbClr val="000000"/>
              </a:solidFill>
              <a:prstDash val="solid"/>
              <a:round/>
              <a:headEnd type="none" w="med" len="med"/>
              <a:tailEnd type="none" w="med" len="me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9016" name="Freeform 152"/>
            <p:cNvSpPr>
              <a:spLocks/>
            </p:cNvSpPr>
            <p:nvPr/>
          </p:nvSpPr>
          <p:spPr bwMode="auto">
            <a:xfrm>
              <a:off x="5483" y="3390"/>
              <a:ext cx="256" cy="355"/>
            </a:xfrm>
            <a:custGeom>
              <a:avLst/>
              <a:gdLst/>
              <a:ahLst/>
              <a:cxnLst>
                <a:cxn ang="0">
                  <a:pos x="7" y="136"/>
                </a:cxn>
                <a:cxn ang="0">
                  <a:pos x="12" y="128"/>
                </a:cxn>
                <a:cxn ang="0">
                  <a:pos x="16" y="120"/>
                </a:cxn>
                <a:cxn ang="0">
                  <a:pos x="19" y="109"/>
                </a:cxn>
                <a:cxn ang="0">
                  <a:pos x="22" y="100"/>
                </a:cxn>
                <a:cxn ang="0">
                  <a:pos x="23" y="91"/>
                </a:cxn>
                <a:cxn ang="0">
                  <a:pos x="24" y="82"/>
                </a:cxn>
                <a:cxn ang="0">
                  <a:pos x="24" y="71"/>
                </a:cxn>
                <a:cxn ang="0">
                  <a:pos x="23" y="62"/>
                </a:cxn>
                <a:cxn ang="0">
                  <a:pos x="23" y="52"/>
                </a:cxn>
                <a:cxn ang="0">
                  <a:pos x="20" y="43"/>
                </a:cxn>
                <a:cxn ang="0">
                  <a:pos x="17" y="33"/>
                </a:cxn>
                <a:cxn ang="0">
                  <a:pos x="14" y="23"/>
                </a:cxn>
                <a:cxn ang="0">
                  <a:pos x="10" y="16"/>
                </a:cxn>
                <a:cxn ang="0">
                  <a:pos x="5" y="8"/>
                </a:cxn>
                <a:cxn ang="0">
                  <a:pos x="0" y="0"/>
                </a:cxn>
              </a:cxnLst>
              <a:rect l="0" t="0" r="r" b="b"/>
              <a:pathLst>
                <a:path w="25" h="137">
                  <a:moveTo>
                    <a:pt x="7" y="136"/>
                  </a:moveTo>
                  <a:lnTo>
                    <a:pt x="12" y="128"/>
                  </a:lnTo>
                  <a:lnTo>
                    <a:pt x="16" y="120"/>
                  </a:lnTo>
                  <a:lnTo>
                    <a:pt x="19" y="109"/>
                  </a:lnTo>
                  <a:lnTo>
                    <a:pt x="22" y="100"/>
                  </a:lnTo>
                  <a:lnTo>
                    <a:pt x="23" y="91"/>
                  </a:lnTo>
                  <a:lnTo>
                    <a:pt x="24" y="82"/>
                  </a:lnTo>
                  <a:lnTo>
                    <a:pt x="24" y="71"/>
                  </a:lnTo>
                  <a:lnTo>
                    <a:pt x="23" y="62"/>
                  </a:lnTo>
                  <a:lnTo>
                    <a:pt x="23" y="52"/>
                  </a:lnTo>
                  <a:lnTo>
                    <a:pt x="20" y="43"/>
                  </a:lnTo>
                  <a:lnTo>
                    <a:pt x="17" y="33"/>
                  </a:lnTo>
                  <a:lnTo>
                    <a:pt x="14" y="23"/>
                  </a:lnTo>
                  <a:lnTo>
                    <a:pt x="10" y="16"/>
                  </a:lnTo>
                  <a:lnTo>
                    <a:pt x="5" y="8"/>
                  </a:lnTo>
                  <a:lnTo>
                    <a:pt x="0" y="0"/>
                  </a:lnTo>
                </a:path>
              </a:pathLst>
            </a:custGeom>
            <a:noFill/>
            <a:ln w="12700" cap="rnd" cmpd="sng">
              <a:solidFill>
                <a:srgbClr val="B5B5B5"/>
              </a:solidFill>
              <a:prstDash val="solid"/>
              <a:round/>
              <a:headEnd type="none" w="med" len="med"/>
              <a:tailEnd type="none" w="med" len="me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9017" name="Freeform 153"/>
            <p:cNvSpPr>
              <a:spLocks/>
            </p:cNvSpPr>
            <p:nvPr/>
          </p:nvSpPr>
          <p:spPr bwMode="auto">
            <a:xfrm>
              <a:off x="5377" y="3369"/>
              <a:ext cx="256" cy="355"/>
            </a:xfrm>
            <a:custGeom>
              <a:avLst/>
              <a:gdLst/>
              <a:ahLst/>
              <a:cxnLst>
                <a:cxn ang="0">
                  <a:pos x="0" y="205"/>
                </a:cxn>
                <a:cxn ang="0">
                  <a:pos x="2" y="205"/>
                </a:cxn>
                <a:cxn ang="0">
                  <a:pos x="10" y="204"/>
                </a:cxn>
                <a:cxn ang="0">
                  <a:pos x="20" y="200"/>
                </a:cxn>
                <a:cxn ang="0">
                  <a:pos x="27" y="197"/>
                </a:cxn>
                <a:cxn ang="0">
                  <a:pos x="36" y="192"/>
                </a:cxn>
                <a:cxn ang="0">
                  <a:pos x="43" y="188"/>
                </a:cxn>
                <a:cxn ang="0">
                  <a:pos x="50" y="181"/>
                </a:cxn>
                <a:cxn ang="0">
                  <a:pos x="58" y="175"/>
                </a:cxn>
                <a:cxn ang="0">
                  <a:pos x="64" y="167"/>
                </a:cxn>
                <a:cxn ang="0">
                  <a:pos x="70" y="159"/>
                </a:cxn>
                <a:cxn ang="0">
                  <a:pos x="75" y="150"/>
                </a:cxn>
                <a:cxn ang="0">
                  <a:pos x="79" y="141"/>
                </a:cxn>
                <a:cxn ang="0">
                  <a:pos x="82" y="132"/>
                </a:cxn>
                <a:cxn ang="0">
                  <a:pos x="86" y="121"/>
                </a:cxn>
                <a:cxn ang="0">
                  <a:pos x="89" y="111"/>
                </a:cxn>
                <a:cxn ang="0">
                  <a:pos x="90" y="101"/>
                </a:cxn>
                <a:cxn ang="0">
                  <a:pos x="91" y="89"/>
                </a:cxn>
                <a:cxn ang="0">
                  <a:pos x="91" y="79"/>
                </a:cxn>
                <a:cxn ang="0">
                  <a:pos x="91" y="68"/>
                </a:cxn>
                <a:cxn ang="0">
                  <a:pos x="90" y="57"/>
                </a:cxn>
                <a:cxn ang="0">
                  <a:pos x="89" y="46"/>
                </a:cxn>
                <a:cxn ang="0">
                  <a:pos x="85" y="36"/>
                </a:cxn>
                <a:cxn ang="0">
                  <a:pos x="82" y="26"/>
                </a:cxn>
                <a:cxn ang="0">
                  <a:pos x="79" y="17"/>
                </a:cxn>
                <a:cxn ang="0">
                  <a:pos x="74" y="7"/>
                </a:cxn>
                <a:cxn ang="0">
                  <a:pos x="69" y="0"/>
                </a:cxn>
              </a:cxnLst>
              <a:rect l="0" t="0" r="r" b="b"/>
              <a:pathLst>
                <a:path w="92" h="206">
                  <a:moveTo>
                    <a:pt x="0" y="205"/>
                  </a:moveTo>
                  <a:lnTo>
                    <a:pt x="2" y="205"/>
                  </a:lnTo>
                  <a:lnTo>
                    <a:pt x="10" y="204"/>
                  </a:lnTo>
                  <a:lnTo>
                    <a:pt x="20" y="200"/>
                  </a:lnTo>
                  <a:lnTo>
                    <a:pt x="27" y="197"/>
                  </a:lnTo>
                  <a:lnTo>
                    <a:pt x="36" y="192"/>
                  </a:lnTo>
                  <a:lnTo>
                    <a:pt x="43" y="188"/>
                  </a:lnTo>
                  <a:lnTo>
                    <a:pt x="50" y="181"/>
                  </a:lnTo>
                  <a:lnTo>
                    <a:pt x="58" y="175"/>
                  </a:lnTo>
                  <a:lnTo>
                    <a:pt x="64" y="167"/>
                  </a:lnTo>
                  <a:lnTo>
                    <a:pt x="70" y="159"/>
                  </a:lnTo>
                  <a:lnTo>
                    <a:pt x="75" y="150"/>
                  </a:lnTo>
                  <a:lnTo>
                    <a:pt x="79" y="141"/>
                  </a:lnTo>
                  <a:lnTo>
                    <a:pt x="82" y="132"/>
                  </a:lnTo>
                  <a:lnTo>
                    <a:pt x="86" y="121"/>
                  </a:lnTo>
                  <a:lnTo>
                    <a:pt x="89" y="111"/>
                  </a:lnTo>
                  <a:lnTo>
                    <a:pt x="90" y="101"/>
                  </a:lnTo>
                  <a:lnTo>
                    <a:pt x="91" y="89"/>
                  </a:lnTo>
                  <a:lnTo>
                    <a:pt x="91" y="79"/>
                  </a:lnTo>
                  <a:lnTo>
                    <a:pt x="91" y="68"/>
                  </a:lnTo>
                  <a:lnTo>
                    <a:pt x="90" y="57"/>
                  </a:lnTo>
                  <a:lnTo>
                    <a:pt x="89" y="46"/>
                  </a:lnTo>
                  <a:lnTo>
                    <a:pt x="85" y="36"/>
                  </a:lnTo>
                  <a:lnTo>
                    <a:pt x="82" y="26"/>
                  </a:lnTo>
                  <a:lnTo>
                    <a:pt x="79" y="17"/>
                  </a:lnTo>
                  <a:lnTo>
                    <a:pt x="74" y="7"/>
                  </a:lnTo>
                  <a:lnTo>
                    <a:pt x="69" y="0"/>
                  </a:lnTo>
                </a:path>
              </a:pathLst>
            </a:custGeom>
            <a:noFill/>
            <a:ln w="12700" cap="rnd" cmpd="sng">
              <a:solidFill>
                <a:srgbClr val="B5B5B5"/>
              </a:solidFill>
              <a:prstDash val="solid"/>
              <a:round/>
              <a:headEnd type="none" w="med" len="med"/>
              <a:tailEnd type="none" w="med" len="me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9018" name="Freeform 154"/>
            <p:cNvSpPr>
              <a:spLocks/>
            </p:cNvSpPr>
            <p:nvPr/>
          </p:nvSpPr>
          <p:spPr bwMode="auto">
            <a:xfrm>
              <a:off x="5377" y="3371"/>
              <a:ext cx="256" cy="355"/>
            </a:xfrm>
            <a:custGeom>
              <a:avLst/>
              <a:gdLst/>
              <a:ahLst/>
              <a:cxnLst>
                <a:cxn ang="0">
                  <a:pos x="88" y="50"/>
                </a:cxn>
                <a:cxn ang="0">
                  <a:pos x="90" y="62"/>
                </a:cxn>
                <a:cxn ang="0">
                  <a:pos x="90" y="79"/>
                </a:cxn>
                <a:cxn ang="0">
                  <a:pos x="90" y="95"/>
                </a:cxn>
                <a:cxn ang="0">
                  <a:pos x="88" y="110"/>
                </a:cxn>
                <a:cxn ang="0">
                  <a:pos x="87" y="118"/>
                </a:cxn>
                <a:cxn ang="0">
                  <a:pos x="83" y="131"/>
                </a:cxn>
                <a:cxn ang="0">
                  <a:pos x="77" y="144"/>
                </a:cxn>
                <a:cxn ang="0">
                  <a:pos x="71" y="155"/>
                </a:cxn>
                <a:cxn ang="0">
                  <a:pos x="66" y="164"/>
                </a:cxn>
                <a:cxn ang="0">
                  <a:pos x="57" y="173"/>
                </a:cxn>
                <a:cxn ang="0">
                  <a:pos x="48" y="182"/>
                </a:cxn>
                <a:cxn ang="0">
                  <a:pos x="40" y="189"/>
                </a:cxn>
                <a:cxn ang="0">
                  <a:pos x="32" y="194"/>
                </a:cxn>
                <a:cxn ang="0">
                  <a:pos x="24" y="197"/>
                </a:cxn>
                <a:cxn ang="0">
                  <a:pos x="16" y="200"/>
                </a:cxn>
                <a:cxn ang="0">
                  <a:pos x="7" y="203"/>
                </a:cxn>
                <a:cxn ang="0">
                  <a:pos x="0" y="204"/>
                </a:cxn>
                <a:cxn ang="0">
                  <a:pos x="6" y="205"/>
                </a:cxn>
                <a:cxn ang="0">
                  <a:pos x="9" y="205"/>
                </a:cxn>
                <a:cxn ang="0">
                  <a:pos x="16" y="205"/>
                </a:cxn>
                <a:cxn ang="0">
                  <a:pos x="25" y="205"/>
                </a:cxn>
                <a:cxn ang="0">
                  <a:pos x="33" y="205"/>
                </a:cxn>
                <a:cxn ang="0">
                  <a:pos x="42" y="204"/>
                </a:cxn>
                <a:cxn ang="0">
                  <a:pos x="52" y="203"/>
                </a:cxn>
                <a:cxn ang="0">
                  <a:pos x="63" y="198"/>
                </a:cxn>
                <a:cxn ang="0">
                  <a:pos x="76" y="191"/>
                </a:cxn>
                <a:cxn ang="0">
                  <a:pos x="85" y="186"/>
                </a:cxn>
                <a:cxn ang="0">
                  <a:pos x="94" y="178"/>
                </a:cxn>
                <a:cxn ang="0">
                  <a:pos x="103" y="169"/>
                </a:cxn>
                <a:cxn ang="0">
                  <a:pos x="110" y="160"/>
                </a:cxn>
                <a:cxn ang="0">
                  <a:pos x="120" y="144"/>
                </a:cxn>
                <a:cxn ang="0">
                  <a:pos x="124" y="134"/>
                </a:cxn>
                <a:cxn ang="0">
                  <a:pos x="126" y="126"/>
                </a:cxn>
                <a:cxn ang="0">
                  <a:pos x="129" y="118"/>
                </a:cxn>
                <a:cxn ang="0">
                  <a:pos x="129" y="110"/>
                </a:cxn>
                <a:cxn ang="0">
                  <a:pos x="130" y="101"/>
                </a:cxn>
                <a:cxn ang="0">
                  <a:pos x="130" y="90"/>
                </a:cxn>
                <a:cxn ang="0">
                  <a:pos x="130" y="86"/>
                </a:cxn>
                <a:cxn ang="0">
                  <a:pos x="128" y="65"/>
                </a:cxn>
                <a:cxn ang="0">
                  <a:pos x="123" y="52"/>
                </a:cxn>
                <a:cxn ang="0">
                  <a:pos x="118" y="40"/>
                </a:cxn>
                <a:cxn ang="0">
                  <a:pos x="111" y="29"/>
                </a:cxn>
                <a:cxn ang="0">
                  <a:pos x="106" y="21"/>
                </a:cxn>
                <a:cxn ang="0">
                  <a:pos x="104" y="19"/>
                </a:cxn>
                <a:cxn ang="0">
                  <a:pos x="97" y="16"/>
                </a:cxn>
                <a:cxn ang="0">
                  <a:pos x="88" y="13"/>
                </a:cxn>
                <a:cxn ang="0">
                  <a:pos x="80" y="7"/>
                </a:cxn>
                <a:cxn ang="0">
                  <a:pos x="71" y="0"/>
                </a:cxn>
                <a:cxn ang="0">
                  <a:pos x="73" y="7"/>
                </a:cxn>
                <a:cxn ang="0">
                  <a:pos x="78" y="16"/>
                </a:cxn>
                <a:cxn ang="0">
                  <a:pos x="83" y="33"/>
                </a:cxn>
                <a:cxn ang="0">
                  <a:pos x="87" y="42"/>
                </a:cxn>
                <a:cxn ang="0">
                  <a:pos x="88" y="50"/>
                </a:cxn>
              </a:cxnLst>
              <a:rect l="0" t="0" r="r" b="b"/>
              <a:pathLst>
                <a:path w="131" h="206">
                  <a:moveTo>
                    <a:pt x="88" y="50"/>
                  </a:moveTo>
                  <a:lnTo>
                    <a:pt x="90" y="62"/>
                  </a:lnTo>
                  <a:lnTo>
                    <a:pt x="90" y="79"/>
                  </a:lnTo>
                  <a:lnTo>
                    <a:pt x="90" y="95"/>
                  </a:lnTo>
                  <a:lnTo>
                    <a:pt x="88" y="110"/>
                  </a:lnTo>
                  <a:lnTo>
                    <a:pt x="87" y="118"/>
                  </a:lnTo>
                  <a:lnTo>
                    <a:pt x="83" y="131"/>
                  </a:lnTo>
                  <a:lnTo>
                    <a:pt x="77" y="144"/>
                  </a:lnTo>
                  <a:lnTo>
                    <a:pt x="71" y="155"/>
                  </a:lnTo>
                  <a:lnTo>
                    <a:pt x="66" y="164"/>
                  </a:lnTo>
                  <a:lnTo>
                    <a:pt x="57" y="173"/>
                  </a:lnTo>
                  <a:lnTo>
                    <a:pt x="48" y="182"/>
                  </a:lnTo>
                  <a:lnTo>
                    <a:pt x="40" y="189"/>
                  </a:lnTo>
                  <a:lnTo>
                    <a:pt x="32" y="194"/>
                  </a:lnTo>
                  <a:lnTo>
                    <a:pt x="24" y="197"/>
                  </a:lnTo>
                  <a:lnTo>
                    <a:pt x="16" y="200"/>
                  </a:lnTo>
                  <a:lnTo>
                    <a:pt x="7" y="203"/>
                  </a:lnTo>
                  <a:lnTo>
                    <a:pt x="0" y="204"/>
                  </a:lnTo>
                  <a:lnTo>
                    <a:pt x="6" y="205"/>
                  </a:lnTo>
                  <a:lnTo>
                    <a:pt x="9" y="205"/>
                  </a:lnTo>
                  <a:lnTo>
                    <a:pt x="16" y="205"/>
                  </a:lnTo>
                  <a:lnTo>
                    <a:pt x="25" y="205"/>
                  </a:lnTo>
                  <a:lnTo>
                    <a:pt x="33" y="205"/>
                  </a:lnTo>
                  <a:lnTo>
                    <a:pt x="42" y="204"/>
                  </a:lnTo>
                  <a:lnTo>
                    <a:pt x="52" y="203"/>
                  </a:lnTo>
                  <a:lnTo>
                    <a:pt x="63" y="198"/>
                  </a:lnTo>
                  <a:lnTo>
                    <a:pt x="76" y="191"/>
                  </a:lnTo>
                  <a:lnTo>
                    <a:pt x="85" y="186"/>
                  </a:lnTo>
                  <a:lnTo>
                    <a:pt x="94" y="178"/>
                  </a:lnTo>
                  <a:lnTo>
                    <a:pt x="103" y="169"/>
                  </a:lnTo>
                  <a:lnTo>
                    <a:pt x="110" y="160"/>
                  </a:lnTo>
                  <a:lnTo>
                    <a:pt x="120" y="144"/>
                  </a:lnTo>
                  <a:lnTo>
                    <a:pt x="124" y="134"/>
                  </a:lnTo>
                  <a:lnTo>
                    <a:pt x="126" y="126"/>
                  </a:lnTo>
                  <a:lnTo>
                    <a:pt x="129" y="118"/>
                  </a:lnTo>
                  <a:lnTo>
                    <a:pt x="129" y="110"/>
                  </a:lnTo>
                  <a:lnTo>
                    <a:pt x="130" y="101"/>
                  </a:lnTo>
                  <a:lnTo>
                    <a:pt x="130" y="90"/>
                  </a:lnTo>
                  <a:lnTo>
                    <a:pt x="130" y="86"/>
                  </a:lnTo>
                  <a:lnTo>
                    <a:pt x="128" y="65"/>
                  </a:lnTo>
                  <a:lnTo>
                    <a:pt x="123" y="52"/>
                  </a:lnTo>
                  <a:lnTo>
                    <a:pt x="118" y="40"/>
                  </a:lnTo>
                  <a:lnTo>
                    <a:pt x="111" y="29"/>
                  </a:lnTo>
                  <a:lnTo>
                    <a:pt x="106" y="21"/>
                  </a:lnTo>
                  <a:lnTo>
                    <a:pt x="104" y="19"/>
                  </a:lnTo>
                  <a:lnTo>
                    <a:pt x="97" y="16"/>
                  </a:lnTo>
                  <a:lnTo>
                    <a:pt x="88" y="13"/>
                  </a:lnTo>
                  <a:lnTo>
                    <a:pt x="80" y="7"/>
                  </a:lnTo>
                  <a:lnTo>
                    <a:pt x="71" y="0"/>
                  </a:lnTo>
                  <a:lnTo>
                    <a:pt x="73" y="7"/>
                  </a:lnTo>
                  <a:lnTo>
                    <a:pt x="78" y="16"/>
                  </a:lnTo>
                  <a:lnTo>
                    <a:pt x="83" y="33"/>
                  </a:lnTo>
                  <a:lnTo>
                    <a:pt x="87" y="42"/>
                  </a:lnTo>
                  <a:lnTo>
                    <a:pt x="88" y="50"/>
                  </a:lnTo>
                </a:path>
              </a:pathLst>
            </a:custGeom>
            <a:solidFill>
              <a:srgbClr val="000000"/>
            </a:solidFill>
            <a:ln w="12700" cap="rnd" cmpd="sng">
              <a:solidFill>
                <a:srgbClr val="000000"/>
              </a:solidFill>
              <a:prstDash val="solid"/>
              <a:round/>
              <a:headEnd type="none" w="med" len="med"/>
              <a:tailEnd type="none" w="med" len="me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9019" name="Freeform 155"/>
            <p:cNvSpPr>
              <a:spLocks/>
            </p:cNvSpPr>
            <p:nvPr/>
          </p:nvSpPr>
          <p:spPr bwMode="auto">
            <a:xfrm>
              <a:off x="5375" y="3396"/>
              <a:ext cx="256" cy="355"/>
            </a:xfrm>
            <a:custGeom>
              <a:avLst/>
              <a:gdLst/>
              <a:ahLst/>
              <a:cxnLst>
                <a:cxn ang="0">
                  <a:pos x="33" y="0"/>
                </a:cxn>
                <a:cxn ang="0">
                  <a:pos x="36" y="29"/>
                </a:cxn>
                <a:cxn ang="0">
                  <a:pos x="37" y="57"/>
                </a:cxn>
                <a:cxn ang="0">
                  <a:pos x="36" y="69"/>
                </a:cxn>
                <a:cxn ang="0">
                  <a:pos x="35" y="87"/>
                </a:cxn>
                <a:cxn ang="0">
                  <a:pos x="31" y="107"/>
                </a:cxn>
                <a:cxn ang="0">
                  <a:pos x="26" y="125"/>
                </a:cxn>
                <a:cxn ang="0">
                  <a:pos x="19" y="143"/>
                </a:cxn>
                <a:cxn ang="0">
                  <a:pos x="11" y="163"/>
                </a:cxn>
                <a:cxn ang="0">
                  <a:pos x="5" y="177"/>
                </a:cxn>
                <a:cxn ang="0">
                  <a:pos x="0" y="180"/>
                </a:cxn>
                <a:cxn ang="0">
                  <a:pos x="10" y="161"/>
                </a:cxn>
                <a:cxn ang="0">
                  <a:pos x="17" y="143"/>
                </a:cxn>
                <a:cxn ang="0">
                  <a:pos x="23" y="125"/>
                </a:cxn>
                <a:cxn ang="0">
                  <a:pos x="30" y="103"/>
                </a:cxn>
                <a:cxn ang="0">
                  <a:pos x="32" y="87"/>
                </a:cxn>
                <a:cxn ang="0">
                  <a:pos x="35" y="69"/>
                </a:cxn>
                <a:cxn ang="0">
                  <a:pos x="35" y="58"/>
                </a:cxn>
                <a:cxn ang="0">
                  <a:pos x="35" y="48"/>
                </a:cxn>
                <a:cxn ang="0">
                  <a:pos x="33" y="29"/>
                </a:cxn>
                <a:cxn ang="0">
                  <a:pos x="31" y="1"/>
                </a:cxn>
                <a:cxn ang="0">
                  <a:pos x="33" y="0"/>
                </a:cxn>
              </a:cxnLst>
              <a:rect l="0" t="0" r="r" b="b"/>
              <a:pathLst>
                <a:path w="38" h="181">
                  <a:moveTo>
                    <a:pt x="33" y="0"/>
                  </a:moveTo>
                  <a:lnTo>
                    <a:pt x="36" y="29"/>
                  </a:lnTo>
                  <a:lnTo>
                    <a:pt x="37" y="57"/>
                  </a:lnTo>
                  <a:lnTo>
                    <a:pt x="36" y="69"/>
                  </a:lnTo>
                  <a:lnTo>
                    <a:pt x="35" y="87"/>
                  </a:lnTo>
                  <a:lnTo>
                    <a:pt x="31" y="107"/>
                  </a:lnTo>
                  <a:lnTo>
                    <a:pt x="26" y="125"/>
                  </a:lnTo>
                  <a:lnTo>
                    <a:pt x="19" y="143"/>
                  </a:lnTo>
                  <a:lnTo>
                    <a:pt x="11" y="163"/>
                  </a:lnTo>
                  <a:lnTo>
                    <a:pt x="5" y="177"/>
                  </a:lnTo>
                  <a:lnTo>
                    <a:pt x="0" y="180"/>
                  </a:lnTo>
                  <a:lnTo>
                    <a:pt x="10" y="161"/>
                  </a:lnTo>
                  <a:lnTo>
                    <a:pt x="17" y="143"/>
                  </a:lnTo>
                  <a:lnTo>
                    <a:pt x="23" y="125"/>
                  </a:lnTo>
                  <a:lnTo>
                    <a:pt x="30" y="103"/>
                  </a:lnTo>
                  <a:lnTo>
                    <a:pt x="32" y="87"/>
                  </a:lnTo>
                  <a:lnTo>
                    <a:pt x="35" y="69"/>
                  </a:lnTo>
                  <a:lnTo>
                    <a:pt x="35" y="58"/>
                  </a:lnTo>
                  <a:lnTo>
                    <a:pt x="35" y="48"/>
                  </a:lnTo>
                  <a:lnTo>
                    <a:pt x="33" y="29"/>
                  </a:lnTo>
                  <a:lnTo>
                    <a:pt x="31" y="1"/>
                  </a:lnTo>
                  <a:lnTo>
                    <a:pt x="33" y="0"/>
                  </a:lnTo>
                </a:path>
              </a:pathLst>
            </a:custGeom>
            <a:solidFill>
              <a:srgbClr val="000000"/>
            </a:solidFill>
            <a:ln w="12700" cap="rnd" cmpd="sng">
              <a:solidFill>
                <a:srgbClr val="000000"/>
              </a:solidFill>
              <a:prstDash val="solid"/>
              <a:round/>
              <a:headEnd type="none" w="med" len="med"/>
              <a:tailEnd type="none" w="med" len="me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9020" name="Freeform 156"/>
            <p:cNvSpPr>
              <a:spLocks/>
            </p:cNvSpPr>
            <p:nvPr/>
          </p:nvSpPr>
          <p:spPr bwMode="auto">
            <a:xfrm>
              <a:off x="5414" y="3321"/>
              <a:ext cx="256" cy="355"/>
            </a:xfrm>
            <a:custGeom>
              <a:avLst/>
              <a:gdLst/>
              <a:ahLst/>
              <a:cxnLst>
                <a:cxn ang="0">
                  <a:pos x="0" y="0"/>
                </a:cxn>
                <a:cxn ang="0">
                  <a:pos x="5" y="8"/>
                </a:cxn>
                <a:cxn ang="0">
                  <a:pos x="9" y="16"/>
                </a:cxn>
                <a:cxn ang="0">
                  <a:pos x="14" y="24"/>
                </a:cxn>
                <a:cxn ang="0">
                  <a:pos x="20" y="33"/>
                </a:cxn>
                <a:cxn ang="0">
                  <a:pos x="26" y="40"/>
                </a:cxn>
                <a:cxn ang="0">
                  <a:pos x="32" y="47"/>
                </a:cxn>
                <a:cxn ang="0">
                  <a:pos x="40" y="52"/>
                </a:cxn>
                <a:cxn ang="0">
                  <a:pos x="48" y="58"/>
                </a:cxn>
                <a:cxn ang="0">
                  <a:pos x="55" y="63"/>
                </a:cxn>
                <a:cxn ang="0">
                  <a:pos x="65" y="66"/>
                </a:cxn>
                <a:cxn ang="0">
                  <a:pos x="73" y="68"/>
                </a:cxn>
                <a:cxn ang="0">
                  <a:pos x="81" y="71"/>
                </a:cxn>
                <a:cxn ang="0">
                  <a:pos x="89" y="72"/>
                </a:cxn>
                <a:cxn ang="0">
                  <a:pos x="98" y="72"/>
                </a:cxn>
                <a:cxn ang="0">
                  <a:pos x="107" y="72"/>
                </a:cxn>
                <a:cxn ang="0">
                  <a:pos x="116" y="69"/>
                </a:cxn>
                <a:cxn ang="0">
                  <a:pos x="128" y="67"/>
                </a:cxn>
                <a:cxn ang="0">
                  <a:pos x="128" y="68"/>
                </a:cxn>
                <a:cxn ang="0">
                  <a:pos x="114" y="72"/>
                </a:cxn>
                <a:cxn ang="0">
                  <a:pos x="106" y="74"/>
                </a:cxn>
                <a:cxn ang="0">
                  <a:pos x="97" y="74"/>
                </a:cxn>
                <a:cxn ang="0">
                  <a:pos x="88" y="73"/>
                </a:cxn>
                <a:cxn ang="0">
                  <a:pos x="80" y="72"/>
                </a:cxn>
                <a:cxn ang="0">
                  <a:pos x="71" y="71"/>
                </a:cxn>
                <a:cxn ang="0">
                  <a:pos x="61" y="67"/>
                </a:cxn>
                <a:cxn ang="0">
                  <a:pos x="53" y="64"/>
                </a:cxn>
                <a:cxn ang="0">
                  <a:pos x="45" y="59"/>
                </a:cxn>
                <a:cxn ang="0">
                  <a:pos x="39" y="55"/>
                </a:cxn>
                <a:cxn ang="0">
                  <a:pos x="31" y="49"/>
                </a:cxn>
                <a:cxn ang="0">
                  <a:pos x="25" y="42"/>
                </a:cxn>
                <a:cxn ang="0">
                  <a:pos x="19" y="35"/>
                </a:cxn>
                <a:cxn ang="0">
                  <a:pos x="14" y="28"/>
                </a:cxn>
                <a:cxn ang="0">
                  <a:pos x="9" y="19"/>
                </a:cxn>
                <a:cxn ang="0">
                  <a:pos x="5" y="11"/>
                </a:cxn>
                <a:cxn ang="0">
                  <a:pos x="0" y="2"/>
                </a:cxn>
                <a:cxn ang="0">
                  <a:pos x="0" y="0"/>
                </a:cxn>
              </a:cxnLst>
              <a:rect l="0" t="0" r="r" b="b"/>
              <a:pathLst>
                <a:path w="129" h="75">
                  <a:moveTo>
                    <a:pt x="0" y="0"/>
                  </a:moveTo>
                  <a:lnTo>
                    <a:pt x="5" y="8"/>
                  </a:lnTo>
                  <a:lnTo>
                    <a:pt x="9" y="16"/>
                  </a:lnTo>
                  <a:lnTo>
                    <a:pt x="14" y="24"/>
                  </a:lnTo>
                  <a:lnTo>
                    <a:pt x="20" y="33"/>
                  </a:lnTo>
                  <a:lnTo>
                    <a:pt x="26" y="40"/>
                  </a:lnTo>
                  <a:lnTo>
                    <a:pt x="32" y="47"/>
                  </a:lnTo>
                  <a:lnTo>
                    <a:pt x="40" y="52"/>
                  </a:lnTo>
                  <a:lnTo>
                    <a:pt x="48" y="58"/>
                  </a:lnTo>
                  <a:lnTo>
                    <a:pt x="55" y="63"/>
                  </a:lnTo>
                  <a:lnTo>
                    <a:pt x="65" y="66"/>
                  </a:lnTo>
                  <a:lnTo>
                    <a:pt x="73" y="68"/>
                  </a:lnTo>
                  <a:lnTo>
                    <a:pt x="81" y="71"/>
                  </a:lnTo>
                  <a:lnTo>
                    <a:pt x="89" y="72"/>
                  </a:lnTo>
                  <a:lnTo>
                    <a:pt x="98" y="72"/>
                  </a:lnTo>
                  <a:lnTo>
                    <a:pt x="107" y="72"/>
                  </a:lnTo>
                  <a:lnTo>
                    <a:pt x="116" y="69"/>
                  </a:lnTo>
                  <a:lnTo>
                    <a:pt x="128" y="67"/>
                  </a:lnTo>
                  <a:lnTo>
                    <a:pt x="128" y="68"/>
                  </a:lnTo>
                  <a:lnTo>
                    <a:pt x="114" y="72"/>
                  </a:lnTo>
                  <a:lnTo>
                    <a:pt x="106" y="74"/>
                  </a:lnTo>
                  <a:lnTo>
                    <a:pt x="97" y="74"/>
                  </a:lnTo>
                  <a:lnTo>
                    <a:pt x="88" y="73"/>
                  </a:lnTo>
                  <a:lnTo>
                    <a:pt x="80" y="72"/>
                  </a:lnTo>
                  <a:lnTo>
                    <a:pt x="71" y="71"/>
                  </a:lnTo>
                  <a:lnTo>
                    <a:pt x="61" y="67"/>
                  </a:lnTo>
                  <a:lnTo>
                    <a:pt x="53" y="64"/>
                  </a:lnTo>
                  <a:lnTo>
                    <a:pt x="45" y="59"/>
                  </a:lnTo>
                  <a:lnTo>
                    <a:pt x="39" y="55"/>
                  </a:lnTo>
                  <a:lnTo>
                    <a:pt x="31" y="49"/>
                  </a:lnTo>
                  <a:lnTo>
                    <a:pt x="25" y="42"/>
                  </a:lnTo>
                  <a:lnTo>
                    <a:pt x="19" y="35"/>
                  </a:lnTo>
                  <a:lnTo>
                    <a:pt x="14" y="28"/>
                  </a:lnTo>
                  <a:lnTo>
                    <a:pt x="9" y="19"/>
                  </a:lnTo>
                  <a:lnTo>
                    <a:pt x="5" y="11"/>
                  </a:lnTo>
                  <a:lnTo>
                    <a:pt x="0" y="2"/>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9021" name="Freeform 157"/>
            <p:cNvSpPr>
              <a:spLocks/>
            </p:cNvSpPr>
            <p:nvPr/>
          </p:nvSpPr>
          <p:spPr bwMode="auto">
            <a:xfrm>
              <a:off x="5449" y="3174"/>
              <a:ext cx="256" cy="355"/>
            </a:xfrm>
            <a:custGeom>
              <a:avLst/>
              <a:gdLst/>
              <a:ahLst/>
              <a:cxnLst>
                <a:cxn ang="0">
                  <a:pos x="1" y="25"/>
                </a:cxn>
                <a:cxn ang="0">
                  <a:pos x="12" y="16"/>
                </a:cxn>
                <a:cxn ang="0">
                  <a:pos x="20" y="10"/>
                </a:cxn>
                <a:cxn ang="0">
                  <a:pos x="36" y="0"/>
                </a:cxn>
                <a:cxn ang="0">
                  <a:pos x="36" y="1"/>
                </a:cxn>
                <a:cxn ang="0">
                  <a:pos x="35" y="1"/>
                </a:cxn>
                <a:cxn ang="0">
                  <a:pos x="27" y="7"/>
                </a:cxn>
                <a:cxn ang="0">
                  <a:pos x="20" y="12"/>
                </a:cxn>
                <a:cxn ang="0">
                  <a:pos x="12" y="18"/>
                </a:cxn>
                <a:cxn ang="0">
                  <a:pos x="4" y="26"/>
                </a:cxn>
                <a:cxn ang="0">
                  <a:pos x="0" y="27"/>
                </a:cxn>
                <a:cxn ang="0">
                  <a:pos x="1" y="25"/>
                </a:cxn>
              </a:cxnLst>
              <a:rect l="0" t="0" r="r" b="b"/>
              <a:pathLst>
                <a:path w="37" h="28">
                  <a:moveTo>
                    <a:pt x="1" y="25"/>
                  </a:moveTo>
                  <a:lnTo>
                    <a:pt x="12" y="16"/>
                  </a:lnTo>
                  <a:lnTo>
                    <a:pt x="20" y="10"/>
                  </a:lnTo>
                  <a:lnTo>
                    <a:pt x="36" y="0"/>
                  </a:lnTo>
                  <a:lnTo>
                    <a:pt x="36" y="1"/>
                  </a:lnTo>
                  <a:lnTo>
                    <a:pt x="35" y="1"/>
                  </a:lnTo>
                  <a:lnTo>
                    <a:pt x="27" y="7"/>
                  </a:lnTo>
                  <a:lnTo>
                    <a:pt x="20" y="12"/>
                  </a:lnTo>
                  <a:lnTo>
                    <a:pt x="12" y="18"/>
                  </a:lnTo>
                  <a:lnTo>
                    <a:pt x="4" y="26"/>
                  </a:lnTo>
                  <a:lnTo>
                    <a:pt x="0" y="27"/>
                  </a:lnTo>
                  <a:lnTo>
                    <a:pt x="1" y="25"/>
                  </a:lnTo>
                </a:path>
              </a:pathLst>
            </a:custGeom>
            <a:solidFill>
              <a:srgbClr val="000000"/>
            </a:solidFill>
            <a:ln w="12700" cap="rnd" cmpd="sng">
              <a:solidFill>
                <a:srgbClr val="000000"/>
              </a:solidFill>
              <a:prstDash val="solid"/>
              <a:round/>
              <a:headEnd type="none" w="med" len="med"/>
              <a:tailEnd type="none" w="med" len="me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1189022" name="Freeform 158"/>
            <p:cNvSpPr>
              <a:spLocks/>
            </p:cNvSpPr>
            <p:nvPr/>
          </p:nvSpPr>
          <p:spPr bwMode="auto">
            <a:xfrm>
              <a:off x="5564" y="3340"/>
              <a:ext cx="256" cy="355"/>
            </a:xfrm>
            <a:custGeom>
              <a:avLst/>
              <a:gdLst/>
              <a:ahLst/>
              <a:cxnLst>
                <a:cxn ang="0">
                  <a:pos x="30" y="0"/>
                </a:cxn>
                <a:cxn ang="0">
                  <a:pos x="21" y="14"/>
                </a:cxn>
                <a:cxn ang="0">
                  <a:pos x="16" y="22"/>
                </a:cxn>
                <a:cxn ang="0">
                  <a:pos x="10" y="29"/>
                </a:cxn>
                <a:cxn ang="0">
                  <a:pos x="4" y="32"/>
                </a:cxn>
                <a:cxn ang="0">
                  <a:pos x="0" y="36"/>
                </a:cxn>
                <a:cxn ang="0">
                  <a:pos x="6" y="34"/>
                </a:cxn>
                <a:cxn ang="0">
                  <a:pos x="14" y="26"/>
                </a:cxn>
                <a:cxn ang="0">
                  <a:pos x="21" y="18"/>
                </a:cxn>
                <a:cxn ang="0">
                  <a:pos x="28" y="8"/>
                </a:cxn>
                <a:cxn ang="0">
                  <a:pos x="29" y="4"/>
                </a:cxn>
                <a:cxn ang="0">
                  <a:pos x="30" y="0"/>
                </a:cxn>
              </a:cxnLst>
              <a:rect l="0" t="0" r="r" b="b"/>
              <a:pathLst>
                <a:path w="31" h="37">
                  <a:moveTo>
                    <a:pt x="30" y="0"/>
                  </a:moveTo>
                  <a:lnTo>
                    <a:pt x="21" y="14"/>
                  </a:lnTo>
                  <a:lnTo>
                    <a:pt x="16" y="22"/>
                  </a:lnTo>
                  <a:lnTo>
                    <a:pt x="10" y="29"/>
                  </a:lnTo>
                  <a:lnTo>
                    <a:pt x="4" y="32"/>
                  </a:lnTo>
                  <a:lnTo>
                    <a:pt x="0" y="36"/>
                  </a:lnTo>
                  <a:lnTo>
                    <a:pt x="6" y="34"/>
                  </a:lnTo>
                  <a:lnTo>
                    <a:pt x="14" y="26"/>
                  </a:lnTo>
                  <a:lnTo>
                    <a:pt x="21" y="18"/>
                  </a:lnTo>
                  <a:lnTo>
                    <a:pt x="28" y="8"/>
                  </a:lnTo>
                  <a:lnTo>
                    <a:pt x="29" y="4"/>
                  </a:lnTo>
                  <a:lnTo>
                    <a:pt x="30" y="0"/>
                  </a:lnTo>
                </a:path>
              </a:pathLst>
            </a:custGeom>
            <a:solidFill>
              <a:srgbClr val="000000"/>
            </a:solidFill>
            <a:ln w="12700" cap="rnd" cmpd="sng">
              <a:solidFill>
                <a:srgbClr val="000000"/>
              </a:solidFill>
              <a:prstDash val="solid"/>
              <a:round/>
              <a:headEnd type="none" w="med" len="med"/>
              <a:tailEnd type="none" w="med" len="me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sp>
          <p:nvSpPr>
            <p:cNvPr id="38049" name="Rectangle 159"/>
            <p:cNvSpPr>
              <a:spLocks noChangeArrowheads="1"/>
            </p:cNvSpPr>
            <p:nvPr/>
          </p:nvSpPr>
          <p:spPr bwMode="auto">
            <a:xfrm>
              <a:off x="4127" y="2864"/>
              <a:ext cx="1603" cy="803"/>
            </a:xfrm>
            <a:prstGeom prst="rect">
              <a:avLst/>
            </a:prstGeom>
            <a:noFill/>
            <a:ln w="12700">
              <a:noFill/>
              <a:miter lim="800000"/>
              <a:headEnd/>
              <a:tailEnd/>
            </a:ln>
          </p:spPr>
          <p:txBody>
            <a:bodyPr wrap="none" lIns="162820" tIns="79982" rIns="162820" bIns="79982">
              <a:spAutoFit/>
            </a:bodyPr>
            <a:lstStyle/>
            <a:p>
              <a:pPr algn="ctr" defTabSz="1028700"/>
              <a:r>
                <a:rPr lang="en-US" sz="2700" b="1" dirty="0">
                  <a:solidFill>
                    <a:srgbClr val="FFC000"/>
                  </a:solidFill>
                </a:rPr>
                <a:t>DISASTER</a:t>
              </a:r>
            </a:p>
            <a:p>
              <a:pPr algn="ctr" defTabSz="1028700"/>
              <a:r>
                <a:rPr lang="en-US" sz="2700" b="1" dirty="0">
                  <a:solidFill>
                    <a:srgbClr val="FFC000"/>
                  </a:solidFill>
                </a:rPr>
                <a:t>SITE</a:t>
              </a:r>
            </a:p>
          </p:txBody>
        </p:sp>
        <p:sp>
          <p:nvSpPr>
            <p:cNvPr id="1189024" name="Freeform 160"/>
            <p:cNvSpPr>
              <a:spLocks/>
            </p:cNvSpPr>
            <p:nvPr/>
          </p:nvSpPr>
          <p:spPr bwMode="auto">
            <a:xfrm>
              <a:off x="4473" y="3211"/>
              <a:ext cx="256" cy="355"/>
            </a:xfrm>
            <a:custGeom>
              <a:avLst/>
              <a:gdLst/>
              <a:ahLst/>
              <a:cxnLst>
                <a:cxn ang="0">
                  <a:pos x="189" y="296"/>
                </a:cxn>
                <a:cxn ang="0">
                  <a:pos x="101" y="362"/>
                </a:cxn>
                <a:cxn ang="0">
                  <a:pos x="189" y="77"/>
                </a:cxn>
                <a:cxn ang="0">
                  <a:pos x="126" y="125"/>
                </a:cxn>
                <a:cxn ang="0">
                  <a:pos x="182" y="0"/>
                </a:cxn>
                <a:cxn ang="0">
                  <a:pos x="109" y="45"/>
                </a:cxn>
                <a:cxn ang="0">
                  <a:pos x="46" y="251"/>
                </a:cxn>
                <a:cxn ang="0">
                  <a:pos x="126" y="174"/>
                </a:cxn>
                <a:cxn ang="0">
                  <a:pos x="19" y="519"/>
                </a:cxn>
                <a:cxn ang="0">
                  <a:pos x="116" y="404"/>
                </a:cxn>
                <a:cxn ang="0">
                  <a:pos x="0" y="794"/>
                </a:cxn>
                <a:cxn ang="0">
                  <a:pos x="189" y="296"/>
                </a:cxn>
              </a:cxnLst>
              <a:rect l="0" t="0" r="r" b="b"/>
              <a:pathLst>
                <a:path w="190" h="795">
                  <a:moveTo>
                    <a:pt x="189" y="296"/>
                  </a:moveTo>
                  <a:lnTo>
                    <a:pt x="101" y="362"/>
                  </a:lnTo>
                  <a:lnTo>
                    <a:pt x="189" y="77"/>
                  </a:lnTo>
                  <a:lnTo>
                    <a:pt x="126" y="125"/>
                  </a:lnTo>
                  <a:lnTo>
                    <a:pt x="182" y="0"/>
                  </a:lnTo>
                  <a:lnTo>
                    <a:pt x="109" y="45"/>
                  </a:lnTo>
                  <a:lnTo>
                    <a:pt x="46" y="251"/>
                  </a:lnTo>
                  <a:lnTo>
                    <a:pt x="126" y="174"/>
                  </a:lnTo>
                  <a:lnTo>
                    <a:pt x="19" y="519"/>
                  </a:lnTo>
                  <a:lnTo>
                    <a:pt x="116" y="404"/>
                  </a:lnTo>
                  <a:lnTo>
                    <a:pt x="0" y="794"/>
                  </a:lnTo>
                  <a:lnTo>
                    <a:pt x="189" y="296"/>
                  </a:lnTo>
                </a:path>
              </a:pathLst>
            </a:custGeom>
            <a:solidFill>
              <a:srgbClr val="FAFD00"/>
            </a:solidFill>
            <a:ln w="12700" cap="rnd" cmpd="sng">
              <a:solidFill>
                <a:schemeClr val="hlink"/>
              </a:solidFill>
              <a:prstDash val="solid"/>
              <a:round/>
              <a:headEnd type="none" w="med" len="med"/>
              <a:tailEnd type="none" w="med" len="me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grpSp>
      <p:sp>
        <p:nvSpPr>
          <p:cNvPr id="37894" name="Rectangle 161"/>
          <p:cNvSpPr>
            <a:spLocks noChangeArrowheads="1"/>
          </p:cNvSpPr>
          <p:nvPr/>
        </p:nvSpPr>
        <p:spPr bwMode="auto">
          <a:xfrm>
            <a:off x="3810000" y="4048126"/>
            <a:ext cx="5240338" cy="847725"/>
          </a:xfrm>
          <a:prstGeom prst="rect">
            <a:avLst/>
          </a:prstGeom>
          <a:noFill/>
          <a:ln w="12700">
            <a:noFill/>
            <a:miter lim="800000"/>
            <a:headEnd/>
            <a:tailEnd/>
          </a:ln>
        </p:spPr>
        <p:txBody>
          <a:bodyPr lIns="115646" tIns="57824" rIns="115646" bIns="57824">
            <a:spAutoFit/>
          </a:bodyPr>
          <a:lstStyle/>
          <a:p>
            <a:pPr marL="228600" lvl="2" defTabSz="1028700"/>
            <a:r>
              <a:rPr lang="en-US" sz="1600" dirty="0">
                <a:solidFill>
                  <a:schemeClr val="bg1"/>
                </a:solidFill>
                <a:latin typeface="Helvetica" pitchFamily="34" charset="0"/>
              </a:rPr>
              <a:t>- SAVE LIVES</a:t>
            </a:r>
          </a:p>
          <a:p>
            <a:pPr marL="228600" lvl="2" defTabSz="1028700"/>
            <a:r>
              <a:rPr lang="en-US" sz="1600" dirty="0">
                <a:solidFill>
                  <a:schemeClr val="bg1"/>
                </a:solidFill>
                <a:latin typeface="Helvetica" pitchFamily="34" charset="0"/>
              </a:rPr>
              <a:t>- PREVENT HUMAN SUFFERING</a:t>
            </a:r>
          </a:p>
          <a:p>
            <a:pPr marL="228600" lvl="2" defTabSz="1028700"/>
            <a:r>
              <a:rPr lang="en-US" sz="1600" dirty="0">
                <a:solidFill>
                  <a:schemeClr val="bg1"/>
                </a:solidFill>
                <a:latin typeface="Helvetica" pitchFamily="34" charset="0"/>
              </a:rPr>
              <a:t>- MITIGATE GREAT PROPERTY DAMAGE</a:t>
            </a:r>
          </a:p>
        </p:txBody>
      </p:sp>
      <p:grpSp>
        <p:nvGrpSpPr>
          <p:cNvPr id="37895" name="Group 162"/>
          <p:cNvGrpSpPr>
            <a:grpSpLocks/>
          </p:cNvGrpSpPr>
          <p:nvPr/>
        </p:nvGrpSpPr>
        <p:grpSpPr bwMode="auto">
          <a:xfrm>
            <a:off x="2871788" y="2289175"/>
            <a:ext cx="7104062" cy="2162175"/>
            <a:chOff x="877" y="1434"/>
            <a:chExt cx="4475" cy="1362"/>
          </a:xfrm>
        </p:grpSpPr>
        <p:grpSp>
          <p:nvGrpSpPr>
            <p:cNvPr id="37898" name="Group 163"/>
            <p:cNvGrpSpPr>
              <a:grpSpLocks/>
            </p:cNvGrpSpPr>
            <p:nvPr/>
          </p:nvGrpSpPr>
          <p:grpSpPr bwMode="auto">
            <a:xfrm>
              <a:off x="2470" y="1738"/>
              <a:ext cx="2882" cy="723"/>
              <a:chOff x="2164" y="1571"/>
              <a:chExt cx="2562" cy="643"/>
            </a:xfrm>
          </p:grpSpPr>
          <p:sp>
            <p:nvSpPr>
              <p:cNvPr id="1189028" name="Freeform 164"/>
              <p:cNvSpPr>
                <a:spLocks/>
              </p:cNvSpPr>
              <p:nvPr/>
            </p:nvSpPr>
            <p:spPr bwMode="auto">
              <a:xfrm rot="19620670">
                <a:off x="2164" y="1571"/>
                <a:ext cx="1511" cy="221"/>
              </a:xfrm>
              <a:custGeom>
                <a:avLst/>
                <a:gdLst/>
                <a:ahLst/>
                <a:cxnLst>
                  <a:cxn ang="0">
                    <a:pos x="90" y="0"/>
                  </a:cxn>
                  <a:cxn ang="0">
                    <a:pos x="189" y="0"/>
                  </a:cxn>
                  <a:cxn ang="0">
                    <a:pos x="291" y="6"/>
                  </a:cxn>
                  <a:cxn ang="0">
                    <a:pos x="386" y="21"/>
                  </a:cxn>
                  <a:cxn ang="0">
                    <a:pos x="496" y="45"/>
                  </a:cxn>
                  <a:cxn ang="0">
                    <a:pos x="601" y="78"/>
                  </a:cxn>
                  <a:cxn ang="0">
                    <a:pos x="712" y="123"/>
                  </a:cxn>
                  <a:cxn ang="0">
                    <a:pos x="811" y="170"/>
                  </a:cxn>
                  <a:cxn ang="0">
                    <a:pos x="905" y="217"/>
                  </a:cxn>
                  <a:cxn ang="0">
                    <a:pos x="1001" y="271"/>
                  </a:cxn>
                  <a:cxn ang="0">
                    <a:pos x="1091" y="331"/>
                  </a:cxn>
                  <a:cxn ang="0">
                    <a:pos x="1178" y="400"/>
                  </a:cxn>
                  <a:cxn ang="0">
                    <a:pos x="1249" y="469"/>
                  </a:cxn>
                  <a:cxn ang="0">
                    <a:pos x="1297" y="533"/>
                  </a:cxn>
                  <a:cxn ang="0">
                    <a:pos x="1596" y="512"/>
                  </a:cxn>
                  <a:cxn ang="0">
                    <a:pos x="1494" y="557"/>
                  </a:cxn>
                  <a:cxn ang="0">
                    <a:pos x="1423" y="593"/>
                  </a:cxn>
                  <a:cxn ang="0">
                    <a:pos x="1364" y="630"/>
                  </a:cxn>
                  <a:cxn ang="0">
                    <a:pos x="1307" y="676"/>
                  </a:cxn>
                  <a:cxn ang="0">
                    <a:pos x="1240" y="736"/>
                  </a:cxn>
                  <a:cxn ang="0">
                    <a:pos x="1178" y="796"/>
                  </a:cxn>
                  <a:cxn ang="0">
                    <a:pos x="1124" y="811"/>
                  </a:cxn>
                  <a:cxn ang="0">
                    <a:pos x="1068" y="783"/>
                  </a:cxn>
                  <a:cxn ang="0">
                    <a:pos x="999" y="755"/>
                  </a:cxn>
                  <a:cxn ang="0">
                    <a:pos x="936" y="735"/>
                  </a:cxn>
                  <a:cxn ang="0">
                    <a:pos x="864" y="715"/>
                  </a:cxn>
                  <a:cxn ang="0">
                    <a:pos x="791" y="696"/>
                  </a:cxn>
                  <a:cxn ang="0">
                    <a:pos x="720" y="681"/>
                  </a:cxn>
                  <a:cxn ang="0">
                    <a:pos x="652" y="666"/>
                  </a:cxn>
                  <a:cxn ang="0">
                    <a:pos x="560" y="652"/>
                  </a:cxn>
                  <a:cxn ang="0">
                    <a:pos x="896" y="542"/>
                  </a:cxn>
                  <a:cxn ang="0">
                    <a:pos x="817" y="439"/>
                  </a:cxn>
                  <a:cxn ang="0">
                    <a:pos x="757" y="379"/>
                  </a:cxn>
                  <a:cxn ang="0">
                    <a:pos x="670" y="298"/>
                  </a:cxn>
                  <a:cxn ang="0">
                    <a:pos x="595" y="235"/>
                  </a:cxn>
                  <a:cxn ang="0">
                    <a:pos x="535" y="188"/>
                  </a:cxn>
                  <a:cxn ang="0">
                    <a:pos x="460" y="141"/>
                  </a:cxn>
                  <a:cxn ang="0">
                    <a:pos x="383" y="102"/>
                  </a:cxn>
                  <a:cxn ang="0">
                    <a:pos x="291" y="69"/>
                  </a:cxn>
                  <a:cxn ang="0">
                    <a:pos x="192" y="45"/>
                  </a:cxn>
                  <a:cxn ang="0">
                    <a:pos x="87" y="24"/>
                  </a:cxn>
                </a:cxnLst>
                <a:rect l="0" t="0" r="r" b="b"/>
                <a:pathLst>
                  <a:path w="1645" h="823">
                    <a:moveTo>
                      <a:pt x="0" y="6"/>
                    </a:moveTo>
                    <a:lnTo>
                      <a:pt x="90" y="0"/>
                    </a:lnTo>
                    <a:lnTo>
                      <a:pt x="135" y="0"/>
                    </a:lnTo>
                    <a:lnTo>
                      <a:pt x="189" y="0"/>
                    </a:lnTo>
                    <a:lnTo>
                      <a:pt x="240" y="3"/>
                    </a:lnTo>
                    <a:lnTo>
                      <a:pt x="291" y="6"/>
                    </a:lnTo>
                    <a:lnTo>
                      <a:pt x="341" y="12"/>
                    </a:lnTo>
                    <a:lnTo>
                      <a:pt x="386" y="21"/>
                    </a:lnTo>
                    <a:lnTo>
                      <a:pt x="436" y="30"/>
                    </a:lnTo>
                    <a:lnTo>
                      <a:pt x="496" y="45"/>
                    </a:lnTo>
                    <a:lnTo>
                      <a:pt x="550" y="63"/>
                    </a:lnTo>
                    <a:lnTo>
                      <a:pt x="601" y="78"/>
                    </a:lnTo>
                    <a:lnTo>
                      <a:pt x="658" y="99"/>
                    </a:lnTo>
                    <a:lnTo>
                      <a:pt x="712" y="123"/>
                    </a:lnTo>
                    <a:lnTo>
                      <a:pt x="766" y="147"/>
                    </a:lnTo>
                    <a:lnTo>
                      <a:pt x="811" y="170"/>
                    </a:lnTo>
                    <a:lnTo>
                      <a:pt x="862" y="194"/>
                    </a:lnTo>
                    <a:lnTo>
                      <a:pt x="905" y="217"/>
                    </a:lnTo>
                    <a:lnTo>
                      <a:pt x="953" y="244"/>
                    </a:lnTo>
                    <a:lnTo>
                      <a:pt x="1001" y="271"/>
                    </a:lnTo>
                    <a:lnTo>
                      <a:pt x="1049" y="304"/>
                    </a:lnTo>
                    <a:lnTo>
                      <a:pt x="1091" y="331"/>
                    </a:lnTo>
                    <a:lnTo>
                      <a:pt x="1136" y="367"/>
                    </a:lnTo>
                    <a:lnTo>
                      <a:pt x="1178" y="400"/>
                    </a:lnTo>
                    <a:lnTo>
                      <a:pt x="1217" y="433"/>
                    </a:lnTo>
                    <a:lnTo>
                      <a:pt x="1249" y="469"/>
                    </a:lnTo>
                    <a:lnTo>
                      <a:pt x="1276" y="500"/>
                    </a:lnTo>
                    <a:lnTo>
                      <a:pt x="1297" y="533"/>
                    </a:lnTo>
                    <a:lnTo>
                      <a:pt x="1645" y="489"/>
                    </a:lnTo>
                    <a:lnTo>
                      <a:pt x="1596" y="512"/>
                    </a:lnTo>
                    <a:lnTo>
                      <a:pt x="1539" y="536"/>
                    </a:lnTo>
                    <a:lnTo>
                      <a:pt x="1494" y="557"/>
                    </a:lnTo>
                    <a:lnTo>
                      <a:pt x="1460" y="573"/>
                    </a:lnTo>
                    <a:lnTo>
                      <a:pt x="1423" y="593"/>
                    </a:lnTo>
                    <a:lnTo>
                      <a:pt x="1393" y="611"/>
                    </a:lnTo>
                    <a:lnTo>
                      <a:pt x="1364" y="630"/>
                    </a:lnTo>
                    <a:lnTo>
                      <a:pt x="1335" y="653"/>
                    </a:lnTo>
                    <a:lnTo>
                      <a:pt x="1307" y="676"/>
                    </a:lnTo>
                    <a:lnTo>
                      <a:pt x="1273" y="705"/>
                    </a:lnTo>
                    <a:lnTo>
                      <a:pt x="1240" y="736"/>
                    </a:lnTo>
                    <a:lnTo>
                      <a:pt x="1211" y="762"/>
                    </a:lnTo>
                    <a:lnTo>
                      <a:pt x="1178" y="796"/>
                    </a:lnTo>
                    <a:lnTo>
                      <a:pt x="1151" y="823"/>
                    </a:lnTo>
                    <a:lnTo>
                      <a:pt x="1124" y="811"/>
                    </a:lnTo>
                    <a:lnTo>
                      <a:pt x="1097" y="796"/>
                    </a:lnTo>
                    <a:lnTo>
                      <a:pt x="1068" y="783"/>
                    </a:lnTo>
                    <a:lnTo>
                      <a:pt x="1034" y="769"/>
                    </a:lnTo>
                    <a:lnTo>
                      <a:pt x="999" y="755"/>
                    </a:lnTo>
                    <a:lnTo>
                      <a:pt x="967" y="744"/>
                    </a:lnTo>
                    <a:lnTo>
                      <a:pt x="936" y="735"/>
                    </a:lnTo>
                    <a:lnTo>
                      <a:pt x="901" y="724"/>
                    </a:lnTo>
                    <a:lnTo>
                      <a:pt x="864" y="715"/>
                    </a:lnTo>
                    <a:lnTo>
                      <a:pt x="826" y="705"/>
                    </a:lnTo>
                    <a:lnTo>
                      <a:pt x="791" y="696"/>
                    </a:lnTo>
                    <a:lnTo>
                      <a:pt x="757" y="687"/>
                    </a:lnTo>
                    <a:lnTo>
                      <a:pt x="720" y="681"/>
                    </a:lnTo>
                    <a:lnTo>
                      <a:pt x="685" y="673"/>
                    </a:lnTo>
                    <a:lnTo>
                      <a:pt x="652" y="666"/>
                    </a:lnTo>
                    <a:lnTo>
                      <a:pt x="613" y="658"/>
                    </a:lnTo>
                    <a:lnTo>
                      <a:pt x="560" y="652"/>
                    </a:lnTo>
                    <a:lnTo>
                      <a:pt x="920" y="590"/>
                    </a:lnTo>
                    <a:lnTo>
                      <a:pt x="896" y="542"/>
                    </a:lnTo>
                    <a:lnTo>
                      <a:pt x="868" y="506"/>
                    </a:lnTo>
                    <a:lnTo>
                      <a:pt x="817" y="439"/>
                    </a:lnTo>
                    <a:lnTo>
                      <a:pt x="787" y="409"/>
                    </a:lnTo>
                    <a:lnTo>
                      <a:pt x="757" y="379"/>
                    </a:lnTo>
                    <a:lnTo>
                      <a:pt x="703" y="328"/>
                    </a:lnTo>
                    <a:lnTo>
                      <a:pt x="670" y="298"/>
                    </a:lnTo>
                    <a:lnTo>
                      <a:pt x="631" y="262"/>
                    </a:lnTo>
                    <a:lnTo>
                      <a:pt x="595" y="235"/>
                    </a:lnTo>
                    <a:lnTo>
                      <a:pt x="565" y="211"/>
                    </a:lnTo>
                    <a:lnTo>
                      <a:pt x="535" y="188"/>
                    </a:lnTo>
                    <a:lnTo>
                      <a:pt x="499" y="164"/>
                    </a:lnTo>
                    <a:lnTo>
                      <a:pt x="460" y="141"/>
                    </a:lnTo>
                    <a:lnTo>
                      <a:pt x="421" y="123"/>
                    </a:lnTo>
                    <a:lnTo>
                      <a:pt x="383" y="102"/>
                    </a:lnTo>
                    <a:lnTo>
                      <a:pt x="335" y="84"/>
                    </a:lnTo>
                    <a:lnTo>
                      <a:pt x="291" y="69"/>
                    </a:lnTo>
                    <a:lnTo>
                      <a:pt x="240" y="57"/>
                    </a:lnTo>
                    <a:lnTo>
                      <a:pt x="192" y="45"/>
                    </a:lnTo>
                    <a:lnTo>
                      <a:pt x="141" y="33"/>
                    </a:lnTo>
                    <a:lnTo>
                      <a:pt x="87" y="24"/>
                    </a:lnTo>
                    <a:lnTo>
                      <a:pt x="0" y="6"/>
                    </a:lnTo>
                    <a:close/>
                  </a:path>
                </a:pathLst>
              </a:custGeom>
              <a:solidFill>
                <a:srgbClr val="FFFF99"/>
              </a:solidFill>
              <a:ln w="9525">
                <a:solidFill>
                  <a:srgbClr val="0000FF"/>
                </a:solidFill>
                <a:round/>
                <a:headEnd/>
                <a:tailEnd/>
              </a:ln>
            </p:spPr>
            <p:txBody>
              <a:bodyPr lIns="115646" tIns="57824" rIns="115646" bIns="57824">
                <a:spAutoFit/>
              </a:bodyPr>
              <a:lstStyle/>
              <a:p>
                <a:pPr>
                  <a:defRPr/>
                </a:pPr>
                <a:endParaRPr lang="en-US" dirty="0">
                  <a:effectLst>
                    <a:outerShdw blurRad="38100" dist="38100" dir="2700000" algn="tl">
                      <a:srgbClr val="000000">
                        <a:alpha val="43137"/>
                      </a:srgbClr>
                    </a:outerShdw>
                  </a:effectLst>
                </a:endParaRPr>
              </a:p>
            </p:txBody>
          </p:sp>
          <p:sp>
            <p:nvSpPr>
              <p:cNvPr id="37906" name="Oval 165"/>
              <p:cNvSpPr>
                <a:spLocks noChangeArrowheads="1"/>
              </p:cNvSpPr>
              <p:nvPr/>
            </p:nvSpPr>
            <p:spPr bwMode="auto">
              <a:xfrm>
                <a:off x="3552" y="1926"/>
                <a:ext cx="1174" cy="288"/>
              </a:xfrm>
              <a:prstGeom prst="ellipse">
                <a:avLst/>
              </a:prstGeom>
              <a:solidFill>
                <a:schemeClr val="bg2"/>
              </a:solidFill>
              <a:ln w="12700">
                <a:solidFill>
                  <a:schemeClr val="tx1"/>
                </a:solidFill>
                <a:round/>
                <a:headEnd/>
                <a:tailEnd/>
              </a:ln>
            </p:spPr>
            <p:txBody>
              <a:bodyPr lIns="115646" tIns="57824" rIns="115646" bIns="57824">
                <a:spAutoFit/>
              </a:bodyPr>
              <a:lstStyle/>
              <a:p>
                <a:pPr algn="ctr" defTabSz="1028700">
                  <a:lnSpc>
                    <a:spcPct val="90000"/>
                  </a:lnSpc>
                </a:pPr>
                <a:endParaRPr lang="en-US" dirty="0"/>
              </a:p>
            </p:txBody>
          </p:sp>
        </p:grpSp>
        <p:sp>
          <p:nvSpPr>
            <p:cNvPr id="37899" name="Text Box 166"/>
            <p:cNvSpPr txBox="1">
              <a:spLocks noChangeArrowheads="1"/>
            </p:cNvSpPr>
            <p:nvPr/>
          </p:nvSpPr>
          <p:spPr bwMode="auto">
            <a:xfrm>
              <a:off x="3608" y="1826"/>
              <a:ext cx="131" cy="240"/>
            </a:xfrm>
            <a:prstGeom prst="rect">
              <a:avLst/>
            </a:prstGeom>
            <a:noFill/>
            <a:ln w="12700">
              <a:noFill/>
              <a:miter lim="800000"/>
              <a:headEnd/>
              <a:tailEnd/>
            </a:ln>
          </p:spPr>
          <p:txBody>
            <a:bodyPr wrap="none" lIns="102833" tIns="51417" rIns="102833" bIns="51417">
              <a:spAutoFit/>
            </a:bodyPr>
            <a:lstStyle/>
            <a:p>
              <a:pPr algn="ctr" defTabSz="1028700">
                <a:lnSpc>
                  <a:spcPct val="90000"/>
                </a:lnSpc>
              </a:pPr>
              <a:endParaRPr lang="en-US" sz="2000" dirty="0"/>
            </a:p>
          </p:txBody>
        </p:sp>
        <p:sp>
          <p:nvSpPr>
            <p:cNvPr id="1189031" name="Oval 167"/>
            <p:cNvSpPr>
              <a:spLocks noChangeArrowheads="1"/>
            </p:cNvSpPr>
            <p:nvPr/>
          </p:nvSpPr>
          <p:spPr bwMode="auto">
            <a:xfrm>
              <a:off x="877" y="1434"/>
              <a:ext cx="291" cy="388"/>
            </a:xfrm>
            <a:prstGeom prst="ellipse">
              <a:avLst/>
            </a:prstGeom>
            <a:solidFill>
              <a:srgbClr val="6E0043"/>
            </a:solidFill>
            <a:ln w="12700">
              <a:solidFill>
                <a:schemeClr val="tx1"/>
              </a:solidFill>
              <a:round/>
              <a:headEnd/>
              <a:tailEnd/>
            </a:ln>
            <a:effectLst/>
          </p:spPr>
          <p:txBody>
            <a:bodyPr wrap="none" lIns="162820" tIns="79982" rIns="162820" bIns="79982">
              <a:spAutoFit/>
            </a:bodyPr>
            <a:lstStyle/>
            <a:p>
              <a:pPr>
                <a:defRPr/>
              </a:pPr>
              <a:endParaRPr lang="en-US" dirty="0">
                <a:effectLst>
                  <a:outerShdw blurRad="38100" dist="38100" dir="2700000" algn="tl">
                    <a:srgbClr val="000000">
                      <a:alpha val="43137"/>
                    </a:srgbClr>
                  </a:outerShdw>
                </a:effectLst>
              </a:endParaRPr>
            </a:p>
          </p:txBody>
        </p:sp>
        <p:pic>
          <p:nvPicPr>
            <p:cNvPr id="37901" name="Picture 168"/>
            <p:cNvPicPr>
              <a:picLocks noChangeArrowheads="1"/>
            </p:cNvPicPr>
            <p:nvPr/>
          </p:nvPicPr>
          <p:blipFill>
            <a:blip r:embed="rId3" cstate="print"/>
            <a:srcRect/>
            <a:stretch>
              <a:fillRect/>
            </a:stretch>
          </p:blipFill>
          <p:spPr bwMode="auto">
            <a:xfrm>
              <a:off x="1080" y="1459"/>
              <a:ext cx="1076" cy="715"/>
            </a:xfrm>
            <a:prstGeom prst="rect">
              <a:avLst/>
            </a:prstGeom>
            <a:noFill/>
            <a:ln w="12700">
              <a:noFill/>
              <a:miter lim="800000"/>
              <a:headEnd/>
              <a:tailEnd/>
            </a:ln>
          </p:spPr>
        </p:pic>
        <p:sp>
          <p:nvSpPr>
            <p:cNvPr id="37902" name="Rectangle 169"/>
            <p:cNvSpPr>
              <a:spLocks noChangeArrowheads="1"/>
            </p:cNvSpPr>
            <p:nvPr/>
          </p:nvSpPr>
          <p:spPr bwMode="auto">
            <a:xfrm>
              <a:off x="1311" y="1498"/>
              <a:ext cx="641" cy="267"/>
            </a:xfrm>
            <a:prstGeom prst="rect">
              <a:avLst/>
            </a:prstGeom>
            <a:noFill/>
            <a:ln w="12700">
              <a:noFill/>
              <a:miter lim="800000"/>
              <a:headEnd/>
              <a:tailEnd/>
            </a:ln>
          </p:spPr>
          <p:txBody>
            <a:bodyPr wrap="none" lIns="162820" tIns="79982" rIns="162820" bIns="79982">
              <a:spAutoFit/>
            </a:bodyPr>
            <a:lstStyle/>
            <a:p>
              <a:pPr algn="ctr" defTabSz="842963"/>
              <a:r>
                <a:rPr lang="en-US" sz="1700" dirty="0"/>
                <a:t>HELP !</a:t>
              </a:r>
            </a:p>
          </p:txBody>
        </p:sp>
        <p:sp>
          <p:nvSpPr>
            <p:cNvPr id="37903" name="Rectangle 170"/>
            <p:cNvSpPr>
              <a:spLocks noChangeArrowheads="1"/>
            </p:cNvSpPr>
            <p:nvPr/>
          </p:nvSpPr>
          <p:spPr bwMode="auto">
            <a:xfrm>
              <a:off x="1136" y="2105"/>
              <a:ext cx="1001" cy="431"/>
            </a:xfrm>
            <a:prstGeom prst="rect">
              <a:avLst/>
            </a:prstGeom>
            <a:noFill/>
            <a:ln w="12700">
              <a:noFill/>
              <a:miter lim="800000"/>
              <a:headEnd/>
              <a:tailEnd/>
            </a:ln>
          </p:spPr>
          <p:txBody>
            <a:bodyPr wrap="none" lIns="162820" tIns="79982" rIns="162820" bIns="79982">
              <a:spAutoFit/>
            </a:bodyPr>
            <a:lstStyle/>
            <a:p>
              <a:pPr algn="ctr" defTabSz="842963"/>
              <a:r>
                <a:rPr lang="en-US" sz="1700" dirty="0"/>
                <a:t>CIVIL</a:t>
              </a:r>
            </a:p>
            <a:p>
              <a:pPr algn="ctr" defTabSz="842963"/>
              <a:r>
                <a:rPr lang="en-US" sz="1700" dirty="0"/>
                <a:t>AUTHORITY</a:t>
              </a:r>
            </a:p>
          </p:txBody>
        </p:sp>
        <p:sp>
          <p:nvSpPr>
            <p:cNvPr id="37904" name="Oval 171"/>
            <p:cNvSpPr>
              <a:spLocks noChangeArrowheads="1"/>
            </p:cNvSpPr>
            <p:nvPr/>
          </p:nvSpPr>
          <p:spPr bwMode="auto">
            <a:xfrm>
              <a:off x="3852" y="2172"/>
              <a:ext cx="1488" cy="624"/>
            </a:xfrm>
            <a:prstGeom prst="ellipse">
              <a:avLst/>
            </a:prstGeom>
            <a:solidFill>
              <a:schemeClr val="folHlink"/>
            </a:solidFill>
            <a:ln w="25400">
              <a:solidFill>
                <a:schemeClr val="tx1"/>
              </a:solidFill>
              <a:round/>
              <a:headEnd/>
              <a:tailEnd/>
            </a:ln>
          </p:spPr>
          <p:txBody>
            <a:bodyPr wrap="none" anchor="ctr"/>
            <a:lstStyle/>
            <a:p>
              <a:pPr algn="ctr"/>
              <a:r>
                <a:rPr lang="en-US" sz="2000" dirty="0">
                  <a:solidFill>
                    <a:srgbClr val="000000"/>
                  </a:solidFill>
                </a:rPr>
                <a:t>LOCAL </a:t>
              </a:r>
            </a:p>
            <a:p>
              <a:pPr algn="ctr"/>
              <a:r>
                <a:rPr lang="en-US" sz="2000" dirty="0">
                  <a:solidFill>
                    <a:srgbClr val="000000"/>
                  </a:solidFill>
                </a:rPr>
                <a:t>COMMANDER</a:t>
              </a:r>
              <a:endParaRPr lang="en-US" sz="2400" dirty="0">
                <a:solidFill>
                  <a:srgbClr val="000000"/>
                </a:solidFill>
              </a:endParaRPr>
            </a:p>
          </p:txBody>
        </p:sp>
      </p:grpSp>
      <p:sp>
        <p:nvSpPr>
          <p:cNvPr id="37896" name="Text Box 172"/>
          <p:cNvSpPr txBox="1">
            <a:spLocks noChangeArrowheads="1"/>
          </p:cNvSpPr>
          <p:nvPr/>
        </p:nvSpPr>
        <p:spPr bwMode="auto">
          <a:xfrm>
            <a:off x="8318500" y="4953000"/>
            <a:ext cx="2349500" cy="825500"/>
          </a:xfrm>
          <a:prstGeom prst="rect">
            <a:avLst/>
          </a:prstGeom>
          <a:noFill/>
          <a:ln w="9525">
            <a:noFill/>
            <a:miter lim="800000"/>
            <a:headEnd/>
            <a:tailEnd/>
          </a:ln>
        </p:spPr>
        <p:txBody>
          <a:bodyPr>
            <a:spAutoFit/>
          </a:bodyPr>
          <a:lstStyle/>
          <a:p>
            <a:r>
              <a:rPr lang="en-US" sz="1600" dirty="0">
                <a:latin typeface="Helvetica" pitchFamily="34" charset="0"/>
              </a:rPr>
              <a:t>ISSUES:</a:t>
            </a:r>
          </a:p>
          <a:p>
            <a:pPr>
              <a:buFontTx/>
              <a:buChar char="-"/>
            </a:pPr>
            <a:r>
              <a:rPr lang="en-US" sz="1600" dirty="0">
                <a:latin typeface="Helvetica" pitchFamily="34" charset="0"/>
              </a:rPr>
              <a:t> 72 HOURS</a:t>
            </a:r>
          </a:p>
          <a:p>
            <a:pPr>
              <a:buFontTx/>
              <a:buChar char="-"/>
            </a:pPr>
            <a:r>
              <a:rPr lang="en-US" sz="1600" dirty="0">
                <a:latin typeface="Helvetica" pitchFamily="34" charset="0"/>
              </a:rPr>
              <a:t> REPEATED USE</a:t>
            </a:r>
          </a:p>
        </p:txBody>
      </p:sp>
      <p:sp>
        <p:nvSpPr>
          <p:cNvPr id="37897" name="Rectangle 2"/>
          <p:cNvSpPr>
            <a:spLocks noGrp="1" noChangeArrowheads="1"/>
          </p:cNvSpPr>
          <p:nvPr>
            <p:ph type="title" idx="4294967295"/>
          </p:nvPr>
        </p:nvSpPr>
        <p:spPr>
          <a:xfrm>
            <a:off x="0" y="314325"/>
            <a:ext cx="7772400" cy="1508125"/>
          </a:xfrm>
        </p:spPr>
        <p:txBody>
          <a:bodyPr/>
          <a:lstStyle/>
          <a:p>
            <a:r>
              <a:rPr lang="en-US" sz="4200" dirty="0">
                <a:solidFill>
                  <a:schemeClr val="tx1"/>
                </a:solidFill>
              </a:rPr>
              <a:t>Immediate Response Authority</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1905000" y="325360"/>
            <a:ext cx="7772400" cy="1508760"/>
          </a:xfrm>
        </p:spPr>
        <p:txBody>
          <a:bodyPr>
            <a:normAutofit/>
          </a:bodyPr>
          <a:lstStyle/>
          <a:p>
            <a:r>
              <a:rPr lang="en-US" sz="4400" dirty="0"/>
              <a:t>Immediate Response Authority</a:t>
            </a:r>
          </a:p>
        </p:txBody>
      </p:sp>
      <p:sp>
        <p:nvSpPr>
          <p:cNvPr id="38914" name="Rectangle 2"/>
          <p:cNvSpPr>
            <a:spLocks noGrp="1" noChangeArrowheads="1"/>
          </p:cNvSpPr>
          <p:nvPr>
            <p:ph idx="1"/>
          </p:nvPr>
        </p:nvSpPr>
        <p:spPr>
          <a:xfrm>
            <a:off x="2188305" y="2332008"/>
            <a:ext cx="8001000" cy="4495800"/>
          </a:xfrm>
        </p:spPr>
        <p:txBody>
          <a:bodyPr>
            <a:normAutofit/>
          </a:bodyPr>
          <a:lstStyle/>
          <a:p>
            <a:pPr>
              <a:lnSpc>
                <a:spcPct val="90000"/>
              </a:lnSpc>
            </a:pPr>
            <a:r>
              <a:rPr lang="en-US" sz="2800" dirty="0"/>
              <a:t> Support authorized includes:</a:t>
            </a:r>
          </a:p>
          <a:p>
            <a:pPr marL="860425" lvl="1" indent="-403225"/>
            <a:r>
              <a:rPr lang="en-US" sz="2400" dirty="0"/>
              <a:t>Rescue, evacuation, emergency treatment of casualties</a:t>
            </a:r>
          </a:p>
          <a:p>
            <a:pPr marL="860425" lvl="1" indent="-403225"/>
            <a:r>
              <a:rPr lang="en-US" sz="2400" dirty="0"/>
              <a:t>Emergency restoration of power, water,         transportation</a:t>
            </a:r>
          </a:p>
          <a:p>
            <a:pPr marL="860425" lvl="1" indent="-403225"/>
            <a:r>
              <a:rPr lang="en-US" sz="2400" dirty="0"/>
              <a:t>Food distribution</a:t>
            </a:r>
          </a:p>
          <a:p>
            <a:pPr>
              <a:lnSpc>
                <a:spcPct val="90000"/>
              </a:lnSpc>
            </a:pPr>
            <a:r>
              <a:rPr lang="en-US" sz="2800" dirty="0"/>
              <a:t> Provided on a cost-reimbursable basis</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828800" y="609600"/>
            <a:ext cx="6400800" cy="1066800"/>
          </a:xfrm>
        </p:spPr>
        <p:txBody>
          <a:bodyPr>
            <a:normAutofit/>
          </a:bodyPr>
          <a:lstStyle/>
          <a:p>
            <a:r>
              <a:rPr lang="en-US" sz="4400" dirty="0"/>
              <a:t>Key Takeaways</a:t>
            </a:r>
          </a:p>
        </p:txBody>
      </p:sp>
      <p:sp>
        <p:nvSpPr>
          <p:cNvPr id="3075" name="Rectangle 3"/>
          <p:cNvSpPr>
            <a:spLocks noGrp="1" noChangeArrowheads="1"/>
          </p:cNvSpPr>
          <p:nvPr>
            <p:ph idx="1"/>
          </p:nvPr>
        </p:nvSpPr>
        <p:spPr>
          <a:xfrm>
            <a:off x="2057400" y="2134061"/>
            <a:ext cx="7924800" cy="4495800"/>
          </a:xfrm>
        </p:spPr>
        <p:txBody>
          <a:bodyPr>
            <a:normAutofit/>
          </a:bodyPr>
          <a:lstStyle/>
          <a:p>
            <a:pPr>
              <a:lnSpc>
                <a:spcPct val="110000"/>
              </a:lnSpc>
              <a:tabLst>
                <a:tab pos="457200" algn="l"/>
              </a:tabLst>
            </a:pPr>
            <a:r>
              <a:rPr lang="en-US" sz="2400" dirty="0"/>
              <a:t> Involvement by DoD in any domestic affair is the exception to the general rule</a:t>
            </a:r>
          </a:p>
          <a:p>
            <a:pPr>
              <a:lnSpc>
                <a:spcPct val="110000"/>
              </a:lnSpc>
              <a:tabLst>
                <a:tab pos="457200" algn="l"/>
              </a:tabLst>
            </a:pPr>
            <a:r>
              <a:rPr lang="en-US" sz="2400" dirty="0"/>
              <a:t> DoD’s involvement in DSCA is tightly controlled by statute and regulation</a:t>
            </a:r>
          </a:p>
          <a:p>
            <a:pPr>
              <a:lnSpc>
                <a:spcPct val="110000"/>
              </a:lnSpc>
              <a:tabLst>
                <a:tab pos="457200" algn="l"/>
              </a:tabLst>
            </a:pPr>
            <a:r>
              <a:rPr lang="en-US" sz="2400" dirty="0"/>
              <a:t> DoD will usually be subordinate to other civilian authority</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643313" y="3876676"/>
            <a:ext cx="184150" cy="366713"/>
          </a:xfrm>
          <a:prstGeom prst="rect">
            <a:avLst/>
          </a:prstGeom>
          <a:noFill/>
          <a:ln w="12700">
            <a:noFill/>
            <a:miter lim="800000"/>
            <a:headEnd type="none" w="sm" len="sm"/>
            <a:tailEnd type="none" w="sm" len="sm"/>
          </a:ln>
        </p:spPr>
        <p:txBody>
          <a:bodyPr wrap="none">
            <a:spAutoFit/>
          </a:bodyPr>
          <a:lstStyle/>
          <a:p>
            <a:endParaRPr lang="en-US" dirty="0">
              <a:solidFill>
                <a:srgbClr val="FFFFFF"/>
              </a:solidFill>
            </a:endParaRPr>
          </a:p>
        </p:txBody>
      </p:sp>
      <p:sp>
        <p:nvSpPr>
          <p:cNvPr id="4099" name="Rectangle 3"/>
          <p:cNvSpPr>
            <a:spLocks noGrp="1" noChangeArrowheads="1"/>
          </p:cNvSpPr>
          <p:nvPr>
            <p:ph type="title" idx="4294967295"/>
          </p:nvPr>
        </p:nvSpPr>
        <p:spPr>
          <a:xfrm>
            <a:off x="0" y="331788"/>
            <a:ext cx="7937500" cy="838200"/>
          </a:xfrm>
        </p:spPr>
        <p:txBody>
          <a:bodyPr/>
          <a:lstStyle/>
          <a:p>
            <a:r>
              <a:rPr lang="en-US" sz="4400" dirty="0">
                <a:solidFill>
                  <a:schemeClr val="tx1"/>
                </a:solidFill>
              </a:rPr>
              <a:t>DoD’s VIEW</a:t>
            </a:r>
          </a:p>
        </p:txBody>
      </p:sp>
      <p:sp>
        <p:nvSpPr>
          <p:cNvPr id="4100" name="Rectangle 4"/>
          <p:cNvSpPr>
            <a:spLocks noChangeArrowheads="1"/>
          </p:cNvSpPr>
          <p:nvPr/>
        </p:nvSpPr>
        <p:spPr bwMode="auto">
          <a:xfrm>
            <a:off x="6858000" y="3962400"/>
            <a:ext cx="3276600" cy="609600"/>
          </a:xfrm>
          <a:prstGeom prst="rect">
            <a:avLst/>
          </a:prstGeom>
          <a:noFill/>
          <a:ln w="9525">
            <a:noFill/>
            <a:miter lim="800000"/>
            <a:headEnd/>
            <a:tailEnd/>
          </a:ln>
        </p:spPr>
        <p:txBody>
          <a:bodyPr lIns="0" tIns="0" rIns="0" bIns="0">
            <a:spAutoFit/>
          </a:bodyPr>
          <a:lstStyle/>
          <a:p>
            <a:pPr algn="ctr"/>
            <a:endParaRPr lang="en-US" sz="4000" dirty="0">
              <a:solidFill>
                <a:srgbClr val="FFFFFF"/>
              </a:solidFill>
            </a:endParaRPr>
          </a:p>
        </p:txBody>
      </p:sp>
      <p:sp>
        <p:nvSpPr>
          <p:cNvPr id="4101" name="AutoShape 5"/>
          <p:cNvSpPr>
            <a:spLocks noChangeArrowheads="1"/>
          </p:cNvSpPr>
          <p:nvPr/>
        </p:nvSpPr>
        <p:spPr bwMode="auto">
          <a:xfrm>
            <a:off x="3352800" y="1128713"/>
            <a:ext cx="5791200" cy="1295400"/>
          </a:xfrm>
          <a:prstGeom prst="triangle">
            <a:avLst>
              <a:gd name="adj" fmla="val 50000"/>
            </a:avLst>
          </a:prstGeom>
          <a:noFill/>
          <a:ln w="57150">
            <a:solidFill>
              <a:srgbClr val="FF0000"/>
            </a:solidFill>
            <a:miter lim="800000"/>
            <a:headEnd/>
            <a:tailEnd/>
          </a:ln>
        </p:spPr>
        <p:txBody>
          <a:bodyPr wrap="none" anchor="ctr"/>
          <a:lstStyle/>
          <a:p>
            <a:pPr algn="ctr"/>
            <a:endParaRPr lang="en-US" sz="3200" dirty="0"/>
          </a:p>
        </p:txBody>
      </p:sp>
      <p:sp>
        <p:nvSpPr>
          <p:cNvPr id="4102" name="Rectangle 6"/>
          <p:cNvSpPr>
            <a:spLocks noChangeArrowheads="1"/>
          </p:cNvSpPr>
          <p:nvPr/>
        </p:nvSpPr>
        <p:spPr bwMode="auto">
          <a:xfrm rot="-5400000">
            <a:off x="3162300" y="3390900"/>
            <a:ext cx="3124200" cy="1219200"/>
          </a:xfrm>
          <a:prstGeom prst="rect">
            <a:avLst/>
          </a:prstGeom>
          <a:noFill/>
          <a:ln w="57150">
            <a:solidFill>
              <a:srgbClr val="FF0000"/>
            </a:solidFill>
            <a:miter lim="800000"/>
            <a:headEnd/>
            <a:tailEnd/>
          </a:ln>
        </p:spPr>
        <p:txBody>
          <a:bodyPr wrap="none" anchor="ctr"/>
          <a:lstStyle/>
          <a:p>
            <a:pPr algn="ctr"/>
            <a:r>
              <a:rPr lang="en-US" sz="3200" dirty="0"/>
              <a:t>Homeland </a:t>
            </a:r>
          </a:p>
          <a:p>
            <a:pPr algn="ctr"/>
            <a:r>
              <a:rPr lang="en-US" sz="3200" dirty="0"/>
              <a:t>Defense</a:t>
            </a:r>
          </a:p>
        </p:txBody>
      </p:sp>
      <p:sp>
        <p:nvSpPr>
          <p:cNvPr id="4103" name="Rectangle 7"/>
          <p:cNvSpPr>
            <a:spLocks noChangeArrowheads="1"/>
          </p:cNvSpPr>
          <p:nvPr/>
        </p:nvSpPr>
        <p:spPr bwMode="auto">
          <a:xfrm rot="-5400000">
            <a:off x="6057900" y="3390900"/>
            <a:ext cx="3124200" cy="1219200"/>
          </a:xfrm>
          <a:prstGeom prst="rect">
            <a:avLst/>
          </a:prstGeom>
          <a:noFill/>
          <a:ln w="57150">
            <a:solidFill>
              <a:srgbClr val="FF0000"/>
            </a:solidFill>
            <a:miter lim="800000"/>
            <a:headEnd/>
            <a:tailEnd/>
          </a:ln>
        </p:spPr>
        <p:txBody>
          <a:bodyPr wrap="none" anchor="ctr"/>
          <a:lstStyle/>
          <a:p>
            <a:pPr algn="ctr"/>
            <a:r>
              <a:rPr lang="en-US" sz="3100" dirty="0"/>
              <a:t>Defense Support </a:t>
            </a:r>
          </a:p>
          <a:p>
            <a:pPr algn="ctr"/>
            <a:r>
              <a:rPr lang="en-US" sz="3100" dirty="0"/>
              <a:t>of Civil Authorities</a:t>
            </a:r>
          </a:p>
        </p:txBody>
      </p:sp>
      <p:sp>
        <p:nvSpPr>
          <p:cNvPr id="4104" name="Rectangle 8"/>
          <p:cNvSpPr>
            <a:spLocks noChangeArrowheads="1"/>
          </p:cNvSpPr>
          <p:nvPr/>
        </p:nvSpPr>
        <p:spPr bwMode="auto">
          <a:xfrm>
            <a:off x="3276600" y="5562600"/>
            <a:ext cx="6096000" cy="533400"/>
          </a:xfrm>
          <a:prstGeom prst="rect">
            <a:avLst/>
          </a:prstGeom>
          <a:noFill/>
          <a:ln w="57150">
            <a:solidFill>
              <a:srgbClr val="FF0000"/>
            </a:solidFill>
            <a:miter lim="800000"/>
            <a:headEnd/>
            <a:tailEnd/>
          </a:ln>
        </p:spPr>
        <p:txBody>
          <a:bodyPr wrap="none" anchor="ctr"/>
          <a:lstStyle/>
          <a:p>
            <a:pPr algn="ctr"/>
            <a:r>
              <a:rPr lang="en-US" sz="2800" i="1" dirty="0"/>
              <a:t>Emergency Preparedness</a:t>
            </a:r>
            <a:r>
              <a:rPr lang="en-US" sz="3200" dirty="0"/>
              <a:t> </a:t>
            </a:r>
          </a:p>
        </p:txBody>
      </p:sp>
      <p:sp>
        <p:nvSpPr>
          <p:cNvPr id="9" name="TextBox 8"/>
          <p:cNvSpPr txBox="1"/>
          <p:nvPr/>
        </p:nvSpPr>
        <p:spPr>
          <a:xfrm>
            <a:off x="4419600" y="1828800"/>
            <a:ext cx="5486400" cy="584200"/>
          </a:xfrm>
          <a:prstGeom prst="rect">
            <a:avLst/>
          </a:prstGeom>
          <a:noFill/>
        </p:spPr>
        <p:txBody>
          <a:bodyPr>
            <a:spAutoFit/>
          </a:bodyPr>
          <a:lstStyle/>
          <a:p>
            <a:pPr>
              <a:defRPr/>
            </a:pPr>
            <a:r>
              <a:rPr lang="en-US" sz="3200" dirty="0">
                <a:effectLst>
                  <a:outerShdw blurRad="38100" dist="38100" dir="2700000" algn="tl">
                    <a:srgbClr val="000000">
                      <a:alpha val="43137"/>
                    </a:srgbClr>
                  </a:outerShdw>
                </a:effectLst>
                <a:latin typeface="+mj-lt"/>
              </a:rPr>
              <a:t>Homeland Security</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2778424" y="2286000"/>
            <a:ext cx="6635150" cy="1446550"/>
          </a:xfrm>
          <a:prstGeom prst="rect">
            <a:avLst/>
          </a:prstGeom>
          <a:noFill/>
          <a:ln w="9525">
            <a:noFill/>
            <a:miter lim="800000"/>
            <a:headEnd/>
            <a:tailEnd/>
          </a:ln>
        </p:spPr>
        <p:txBody>
          <a:bodyPr wrap="none">
            <a:spAutoFit/>
          </a:bodyPr>
          <a:lstStyle/>
          <a:p>
            <a:pPr algn="ctr"/>
            <a:r>
              <a:rPr lang="en-US" sz="8800" dirty="0">
                <a:solidFill>
                  <a:schemeClr val="bg2"/>
                </a:solidFill>
                <a:latin typeface="+mj-lt"/>
              </a:rPr>
              <a:t>QUESTIONS?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643313" y="3876676"/>
            <a:ext cx="184150" cy="366713"/>
          </a:xfrm>
          <a:prstGeom prst="rect">
            <a:avLst/>
          </a:prstGeom>
          <a:noFill/>
          <a:ln w="12700">
            <a:noFill/>
            <a:miter lim="800000"/>
            <a:headEnd type="none" w="sm" len="sm"/>
            <a:tailEnd type="none" w="sm" len="sm"/>
          </a:ln>
        </p:spPr>
        <p:txBody>
          <a:bodyPr wrap="none">
            <a:spAutoFit/>
          </a:bodyPr>
          <a:lstStyle/>
          <a:p>
            <a:endParaRPr lang="en-US" dirty="0"/>
          </a:p>
        </p:txBody>
      </p:sp>
      <p:sp>
        <p:nvSpPr>
          <p:cNvPr id="5123" name="Rectangle 3"/>
          <p:cNvSpPr>
            <a:spLocks noGrp="1" noChangeArrowheads="1"/>
          </p:cNvSpPr>
          <p:nvPr>
            <p:ph type="title"/>
          </p:nvPr>
        </p:nvSpPr>
        <p:spPr>
          <a:xfrm>
            <a:off x="2209800" y="778625"/>
            <a:ext cx="6400800" cy="762000"/>
          </a:xfrm>
        </p:spPr>
        <p:txBody>
          <a:bodyPr/>
          <a:lstStyle/>
          <a:p>
            <a:r>
              <a:rPr lang="en-US" sz="4400" dirty="0"/>
              <a:t>Definition</a:t>
            </a:r>
          </a:p>
        </p:txBody>
      </p:sp>
      <p:sp>
        <p:nvSpPr>
          <p:cNvPr id="5124" name="Rectangle 4"/>
          <p:cNvSpPr>
            <a:spLocks noChangeArrowheads="1"/>
          </p:cNvSpPr>
          <p:nvPr/>
        </p:nvSpPr>
        <p:spPr bwMode="auto">
          <a:xfrm>
            <a:off x="6858000" y="4038600"/>
            <a:ext cx="3276600" cy="609600"/>
          </a:xfrm>
          <a:prstGeom prst="rect">
            <a:avLst/>
          </a:prstGeom>
          <a:noFill/>
          <a:ln w="9525">
            <a:noFill/>
            <a:miter lim="800000"/>
            <a:headEnd/>
            <a:tailEnd/>
          </a:ln>
        </p:spPr>
        <p:txBody>
          <a:bodyPr lIns="0" tIns="0" rIns="0" bIns="0">
            <a:spAutoFit/>
          </a:bodyPr>
          <a:lstStyle/>
          <a:p>
            <a:pPr algn="ctr"/>
            <a:endParaRPr lang="en-US" sz="4000" dirty="0"/>
          </a:p>
        </p:txBody>
      </p:sp>
      <p:sp>
        <p:nvSpPr>
          <p:cNvPr id="5125" name="Text Box 5"/>
          <p:cNvSpPr txBox="1">
            <a:spLocks noChangeArrowheads="1"/>
          </p:cNvSpPr>
          <p:nvPr/>
        </p:nvSpPr>
        <p:spPr bwMode="auto">
          <a:xfrm>
            <a:off x="2172902" y="1991320"/>
            <a:ext cx="7924800" cy="4031873"/>
          </a:xfrm>
          <a:prstGeom prst="rect">
            <a:avLst/>
          </a:prstGeom>
          <a:noFill/>
          <a:ln w="12700">
            <a:noFill/>
            <a:miter lim="800000"/>
            <a:headEnd/>
            <a:tailEnd/>
          </a:ln>
        </p:spPr>
        <p:txBody>
          <a:bodyPr wrap="square">
            <a:spAutoFit/>
          </a:bodyPr>
          <a:lstStyle/>
          <a:p>
            <a:pPr>
              <a:spcBef>
                <a:spcPct val="50000"/>
              </a:spcBef>
            </a:pPr>
            <a:r>
              <a:rPr lang="en-US" sz="3200" dirty="0">
                <a:solidFill>
                  <a:srgbClr val="FFFF00"/>
                </a:solidFill>
                <a:latin typeface="+mn-lt"/>
              </a:rPr>
              <a:t>Homeland Defense (HD) </a:t>
            </a:r>
            <a:r>
              <a:rPr lang="en-US" sz="3200" dirty="0">
                <a:latin typeface="+mn-lt"/>
              </a:rPr>
              <a:t>is the protection of United States sovereignty, territory, domestic population, and critical infrastructure against external threats and aggression or other threats as directed by the President. It is generally considered to consist of war-fighting missions led by the DoD. </a:t>
            </a:r>
            <a:r>
              <a:rPr lang="en-US" sz="2800" dirty="0">
                <a:solidFill>
                  <a:srgbClr val="FFFFFF"/>
                </a:solidFill>
              </a:rPr>
              <a:t>			</a:t>
            </a:r>
            <a:r>
              <a:rPr lang="en-US" sz="3200" dirty="0">
                <a:solidFill>
                  <a:srgbClr val="FFFFFF"/>
                </a:solidFill>
              </a:rPr>
              <a:t>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643313" y="3876676"/>
            <a:ext cx="184150" cy="366713"/>
          </a:xfrm>
          <a:prstGeom prst="rect">
            <a:avLst/>
          </a:prstGeom>
          <a:noFill/>
          <a:ln w="12700">
            <a:noFill/>
            <a:miter lim="800000"/>
            <a:headEnd type="none" w="sm" len="sm"/>
            <a:tailEnd type="none" w="sm" len="sm"/>
          </a:ln>
        </p:spPr>
        <p:txBody>
          <a:bodyPr wrap="none">
            <a:spAutoFit/>
          </a:bodyPr>
          <a:lstStyle/>
          <a:p>
            <a:endParaRPr lang="en-US" dirty="0"/>
          </a:p>
        </p:txBody>
      </p:sp>
      <p:sp>
        <p:nvSpPr>
          <p:cNvPr id="6147" name="Rectangle 3"/>
          <p:cNvSpPr>
            <a:spLocks noChangeArrowheads="1"/>
          </p:cNvSpPr>
          <p:nvPr/>
        </p:nvSpPr>
        <p:spPr bwMode="auto">
          <a:xfrm>
            <a:off x="6858000" y="4038600"/>
            <a:ext cx="3276600" cy="609600"/>
          </a:xfrm>
          <a:prstGeom prst="rect">
            <a:avLst/>
          </a:prstGeom>
          <a:noFill/>
          <a:ln w="9525">
            <a:noFill/>
            <a:miter lim="800000"/>
            <a:headEnd/>
            <a:tailEnd/>
          </a:ln>
        </p:spPr>
        <p:txBody>
          <a:bodyPr lIns="0" tIns="0" rIns="0" bIns="0">
            <a:spAutoFit/>
          </a:bodyPr>
          <a:lstStyle/>
          <a:p>
            <a:pPr algn="ctr"/>
            <a:endParaRPr lang="en-US" sz="4000" dirty="0"/>
          </a:p>
        </p:txBody>
      </p:sp>
      <p:sp>
        <p:nvSpPr>
          <p:cNvPr id="1202180" name="Text Box 4"/>
          <p:cNvSpPr txBox="1">
            <a:spLocks noChangeArrowheads="1"/>
          </p:cNvSpPr>
          <p:nvPr/>
        </p:nvSpPr>
        <p:spPr bwMode="auto">
          <a:xfrm>
            <a:off x="1981200" y="2109044"/>
            <a:ext cx="8153400" cy="4708981"/>
          </a:xfrm>
          <a:prstGeom prst="rect">
            <a:avLst/>
          </a:prstGeom>
          <a:noFill/>
          <a:ln w="12700">
            <a:noFill/>
            <a:miter lim="800000"/>
            <a:headEnd/>
            <a:tailEnd/>
          </a:ln>
          <a:effectLst/>
        </p:spPr>
        <p:txBody>
          <a:bodyPr wrap="square">
            <a:spAutoFit/>
          </a:bodyPr>
          <a:lstStyle/>
          <a:p>
            <a:pPr>
              <a:spcBef>
                <a:spcPct val="50000"/>
              </a:spcBef>
              <a:defRPr/>
            </a:pPr>
            <a:r>
              <a:rPr lang="en-US" sz="2400" dirty="0">
                <a:solidFill>
                  <a:srgbClr val="FFFF00"/>
                </a:solidFill>
                <a:latin typeface="+mn-lt"/>
              </a:rPr>
              <a:t>Defense Support of Civil Authorities </a:t>
            </a:r>
            <a:r>
              <a:rPr lang="en-US" sz="2400" dirty="0">
                <a:latin typeface="+mn-lt"/>
              </a:rPr>
              <a:t>(DSCA) is support provided by federal military forces; DOD civilians; DOD contract personnel; and DOD component assets, to include NG forces (when </a:t>
            </a:r>
            <a:r>
              <a:rPr lang="en-US" sz="2400" dirty="0" err="1">
                <a:latin typeface="+mn-lt"/>
              </a:rPr>
              <a:t>SecDef</a:t>
            </a:r>
            <a:r>
              <a:rPr lang="en-US" sz="2400" dirty="0">
                <a:latin typeface="+mn-lt"/>
              </a:rPr>
              <a:t>, in coordination with the Governors of the affected States, elects and requests to use and fund those forces in their status under Title 32 of the United States Code), in response to a request for assistance (RFA) from civil authorities for domestic emergencies, cyberspace incident response, law enforcement support, and other domestic activities or from qualifying entities for special events. </a:t>
            </a:r>
            <a:r>
              <a:rPr lang="en-US" sz="2400" dirty="0">
                <a:effectLst>
                  <a:outerShdw blurRad="38100" dist="38100" dir="2700000" algn="tl">
                    <a:srgbClr val="000000"/>
                  </a:outerShdw>
                </a:effectLst>
                <a:latin typeface="+mn-lt"/>
              </a:rPr>
              <a:t>				</a:t>
            </a:r>
          </a:p>
          <a:p>
            <a:pPr>
              <a:spcBef>
                <a:spcPct val="50000"/>
              </a:spcBef>
              <a:defRPr/>
            </a:pPr>
            <a:r>
              <a:rPr lang="en-US" sz="2400" dirty="0">
                <a:effectLst>
                  <a:outerShdw blurRad="38100" dist="38100" dir="2700000" algn="tl">
                    <a:srgbClr val="000000"/>
                  </a:outerShdw>
                </a:effectLst>
              </a:rPr>
              <a:t>			</a:t>
            </a:r>
          </a:p>
        </p:txBody>
      </p:sp>
      <p:sp>
        <p:nvSpPr>
          <p:cNvPr id="6149" name="Rectangle 5"/>
          <p:cNvSpPr>
            <a:spLocks noGrp="1" noChangeArrowheads="1"/>
          </p:cNvSpPr>
          <p:nvPr>
            <p:ph type="title"/>
          </p:nvPr>
        </p:nvSpPr>
        <p:spPr>
          <a:xfrm>
            <a:off x="2088311" y="725942"/>
            <a:ext cx="6400800" cy="762000"/>
          </a:xfrm>
          <a:noFill/>
        </p:spPr>
        <p:txBody>
          <a:bodyPr/>
          <a:lstStyle/>
          <a:p>
            <a:r>
              <a:rPr lang="en-US" sz="4400" dirty="0"/>
              <a:t>Definition</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r>
              <a:rPr lang="en-US" sz="4400" dirty="0"/>
              <a:t>DoD Lead, Support, Enable</a:t>
            </a:r>
          </a:p>
        </p:txBody>
      </p:sp>
      <p:sp>
        <p:nvSpPr>
          <p:cNvPr id="1285123" name="Rectangle 3"/>
          <p:cNvSpPr>
            <a:spLocks noGrp="1" noChangeArrowheads="1"/>
          </p:cNvSpPr>
          <p:nvPr>
            <p:ph idx="1"/>
          </p:nvPr>
        </p:nvSpPr>
        <p:spPr>
          <a:xfrm>
            <a:off x="1713719" y="2133600"/>
            <a:ext cx="8267700" cy="4381500"/>
          </a:xfrm>
        </p:spPr>
        <p:txBody>
          <a:bodyPr/>
          <a:lstStyle/>
          <a:p>
            <a:pPr>
              <a:buFontTx/>
              <a:buChar char="-"/>
            </a:pPr>
            <a:r>
              <a:rPr lang="en-US" sz="3000" dirty="0"/>
              <a:t>Lead:  Defend the U.S. from attack (Homeland Defense)</a:t>
            </a:r>
          </a:p>
          <a:p>
            <a:pPr>
              <a:buFontTx/>
              <a:buChar char="-"/>
            </a:pPr>
            <a:r>
              <a:rPr lang="en-US" sz="3000" dirty="0"/>
              <a:t>Support:  At the direction of the President or the Secretary of Defense, engage in support of civil authorities [Defense Support of Civil Authorities (DSCA)]</a:t>
            </a:r>
          </a:p>
          <a:p>
            <a:pPr>
              <a:buFontTx/>
              <a:buChar char="-"/>
            </a:pPr>
            <a:r>
              <a:rPr lang="en-US" sz="3000" dirty="0"/>
              <a:t>Enable:  Enhance capabilities and contributions of domestic and foreign partners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285123">
                                            <p:txEl>
                                              <p:pRg st="0" end="0"/>
                                            </p:txEl>
                                          </p:spTgt>
                                        </p:tgtEl>
                                        <p:attrNameLst>
                                          <p:attrName>style.visibility</p:attrName>
                                        </p:attrNameLst>
                                      </p:cBhvr>
                                      <p:to>
                                        <p:strVal val="visible"/>
                                      </p:to>
                                    </p:set>
                                    <p:anim calcmode="lin" valueType="num">
                                      <p:cBhvr>
                                        <p:cTn id="7" dur="1000" fill="hold"/>
                                        <p:tgtEl>
                                          <p:spTgt spid="128512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28512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851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285123">
                                            <p:txEl>
                                              <p:pRg st="1" end="1"/>
                                            </p:txEl>
                                          </p:spTgt>
                                        </p:tgtEl>
                                        <p:attrNameLst>
                                          <p:attrName>style.visibility</p:attrName>
                                        </p:attrNameLst>
                                      </p:cBhvr>
                                      <p:to>
                                        <p:strVal val="visible"/>
                                      </p:to>
                                    </p:set>
                                    <p:anim calcmode="lin" valueType="num">
                                      <p:cBhvr>
                                        <p:cTn id="14" dur="1000" fill="hold"/>
                                        <p:tgtEl>
                                          <p:spTgt spid="128512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28512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28512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285123">
                                            <p:txEl>
                                              <p:pRg st="2" end="2"/>
                                            </p:txEl>
                                          </p:spTgt>
                                        </p:tgtEl>
                                        <p:attrNameLst>
                                          <p:attrName>style.visibility</p:attrName>
                                        </p:attrNameLst>
                                      </p:cBhvr>
                                      <p:to>
                                        <p:strVal val="visible"/>
                                      </p:to>
                                    </p:set>
                                    <p:anim calcmode="lin" valueType="num">
                                      <p:cBhvr>
                                        <p:cTn id="21" dur="1000" fill="hold"/>
                                        <p:tgtEl>
                                          <p:spTgt spid="128512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28512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28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National Response Framework (NRF)</a:t>
            </a:r>
          </a:p>
        </p:txBody>
      </p:sp>
      <p:pic>
        <p:nvPicPr>
          <p:cNvPr id="5" name="Content Placeholder 4"/>
          <p:cNvPicPr>
            <a:picLocks noGrp="1" noChangeAspect="1"/>
          </p:cNvPicPr>
          <p:nvPr>
            <p:ph idx="1"/>
          </p:nvPr>
        </p:nvPicPr>
        <p:blipFill>
          <a:blip r:embed="rId3"/>
          <a:stretch>
            <a:fillRect/>
          </a:stretch>
        </p:blipFill>
        <p:spPr>
          <a:xfrm>
            <a:off x="2187454" y="2213177"/>
            <a:ext cx="3023749" cy="3840163"/>
          </a:xfrm>
          <a:prstGeom prst="rect">
            <a:avLst/>
          </a:prstGeom>
        </p:spPr>
      </p:pic>
      <p:sp>
        <p:nvSpPr>
          <p:cNvPr id="7" name="Text Placeholder 6"/>
          <p:cNvSpPr txBox="1">
            <a:spLocks noGrp="1"/>
          </p:cNvSpPr>
          <p:nvPr>
            <p:ph type="body" sz="half" idx="2"/>
          </p:nvPr>
        </p:nvSpPr>
        <p:spPr>
          <a:xfrm>
            <a:off x="5486400" y="1970451"/>
            <a:ext cx="4953000" cy="4725909"/>
          </a:xfrm>
          <a:prstGeom prst="rect">
            <a:avLst/>
          </a:prstGeom>
          <a:noFill/>
        </p:spPr>
        <p:txBody>
          <a:bodyPr wrap="square" rtlCol="0">
            <a:spAutoFit/>
          </a:bodyPr>
          <a:lstStyle/>
          <a:p>
            <a:pPr marL="285750" indent="-285750">
              <a:buFont typeface="Arial" panose="020B0604020202020204" pitchFamily="34" charset="0"/>
              <a:buChar char="•"/>
            </a:pPr>
            <a:r>
              <a:rPr lang="en-US" sz="1800" dirty="0"/>
              <a:t>The National Response Framework is a guide to how the Nation responds to all types of disasters and emergencies. </a:t>
            </a:r>
          </a:p>
          <a:p>
            <a:pPr marL="285750" indent="-285750">
              <a:buFont typeface="Arial" panose="020B0604020202020204" pitchFamily="34" charset="0"/>
              <a:buChar char="•"/>
            </a:pPr>
            <a:r>
              <a:rPr lang="en-US" sz="1800" dirty="0"/>
              <a:t>It is built on scalable, flexible, and adaptable concepts identified in the National Incident Management System to align key roles and responsibilities across the Nation. </a:t>
            </a:r>
          </a:p>
          <a:p>
            <a:pPr marL="285750" indent="-285750">
              <a:buFont typeface="Arial" panose="020B0604020202020204" pitchFamily="34" charset="0"/>
              <a:buChar char="•"/>
            </a:pPr>
            <a:r>
              <a:rPr lang="en-US" sz="1800" dirty="0"/>
              <a:t>The National Response Framework describes the principles, roles and responsibilities, and coordinating structures for delivering the core capabilities required to respond to an incident and further describes how response efforts integrate with those of the other mission areas. </a:t>
            </a:r>
          </a:p>
          <a:p>
            <a:r>
              <a:rPr lang="en-US" sz="1800" b="1" dirty="0"/>
              <a:t>This Framework is always in effect and describes the doctrine under which the Nation responds to incidents. </a:t>
            </a:r>
            <a:endParaRPr lang="en-US" sz="1800" dirty="0"/>
          </a:p>
        </p:txBody>
      </p:sp>
      <p:sp>
        <p:nvSpPr>
          <p:cNvPr id="6" name="Rectangle 5"/>
          <p:cNvSpPr/>
          <p:nvPr/>
        </p:nvSpPr>
        <p:spPr>
          <a:xfrm>
            <a:off x="2168763" y="4267200"/>
            <a:ext cx="3612931" cy="1446550"/>
          </a:xfrm>
          <a:prstGeom prst="rect">
            <a:avLst/>
          </a:prstGeom>
        </p:spPr>
        <p:txBody>
          <a:bodyPr wrap="square">
            <a:spAutoFit/>
          </a:bodyPr>
          <a:lstStyle/>
          <a:p>
            <a:r>
              <a:rPr lang="en-US" sz="2000" dirty="0">
                <a:solidFill>
                  <a:srgbClr val="FFFFFF"/>
                </a:solidFill>
                <a:latin typeface="TimesNewRomanPSMT"/>
              </a:rPr>
              <a:t>National Response</a:t>
            </a:r>
          </a:p>
          <a:p>
            <a:r>
              <a:rPr lang="en-US" sz="2000" dirty="0">
                <a:solidFill>
                  <a:srgbClr val="FFFFFF"/>
                </a:solidFill>
                <a:latin typeface="TimesNewRomanPSMT"/>
              </a:rPr>
              <a:t>Framework</a:t>
            </a:r>
          </a:p>
          <a:p>
            <a:endParaRPr lang="en-US" sz="1600" i="1" dirty="0">
              <a:solidFill>
                <a:srgbClr val="FFFFFF"/>
              </a:solidFill>
              <a:latin typeface="Times New Roman" panose="02020603050405020304" pitchFamily="18" charset="0"/>
            </a:endParaRPr>
          </a:p>
          <a:p>
            <a:r>
              <a:rPr lang="en-US" sz="1600" i="1" dirty="0">
                <a:solidFill>
                  <a:srgbClr val="FFFFFF"/>
                </a:solidFill>
                <a:latin typeface="Times New Roman" panose="02020603050405020304" pitchFamily="18" charset="0"/>
              </a:rPr>
              <a:t>Fourth Edition</a:t>
            </a:r>
          </a:p>
          <a:p>
            <a:r>
              <a:rPr lang="en-US" sz="1600" i="1" dirty="0">
                <a:solidFill>
                  <a:srgbClr val="FFFFFF"/>
                </a:solidFill>
                <a:latin typeface="Times New Roman" panose="02020603050405020304" pitchFamily="18" charset="0"/>
              </a:rPr>
              <a:t>October 28, 2019</a:t>
            </a:r>
            <a:endParaRPr lang="en-US" sz="1600" dirty="0"/>
          </a:p>
        </p:txBody>
      </p:sp>
    </p:spTree>
    <p:extLst>
      <p:ext uri="{BB962C8B-B14F-4D97-AF65-F5344CB8AC3E}">
        <p14:creationId xmlns:p14="http://schemas.microsoft.com/office/powerpoint/2010/main" val="2003889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p:cNvPicPr>
            <a:picLocks noChangeAspect="1" noChangeArrowheads="1"/>
          </p:cNvPicPr>
          <p:nvPr/>
        </p:nvPicPr>
        <p:blipFill>
          <a:blip r:embed="rId3" cstate="print"/>
          <a:srcRect/>
          <a:stretch>
            <a:fillRect/>
          </a:stretch>
        </p:blipFill>
        <p:spPr bwMode="auto">
          <a:xfrm>
            <a:off x="2209800" y="685801"/>
            <a:ext cx="7772400" cy="5459413"/>
          </a:xfrm>
          <a:prstGeom prst="rect">
            <a:avLst/>
          </a:prstGeom>
          <a:noFill/>
          <a:ln w="12700">
            <a:noFill/>
            <a:miter lim="800000"/>
            <a:headEnd/>
            <a:tailEnd/>
          </a:ln>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560&quot;&gt;&lt;/object&gt;&lt;object type=&quot;2&quot; unique_id=&quot;10561&quot;&gt;&lt;object type=&quot;3&quot; unique_id=&quot;13155&quot;&gt;&lt;property id=&quot;20148&quot; value=&quot;5&quot;/&gt;&lt;property id=&quot;20300&quot; value=&quot;Slide 9 - &amp;quot;DCOs by FEMA Region&amp;quot;&quot;/&gt;&lt;property id=&quot;20307&quot; value=&quot;331&quot;/&gt;&lt;/object&gt;&lt;object type=&quot;3&quot; unique_id=&quot;13156&quot;&gt;&lt;property id=&quot;20148&quot; value=&quot;5&quot;/&gt;&lt;property id=&quot;20300&quot; value=&quot;Slide 10 - &amp;quot;POSSE COMITATUS ACT&amp;quot;&quot;/&gt;&lt;property id=&quot;20307&quot; value=&quot;332&quot;/&gt;&lt;/object&gt;&lt;object type=&quot;3&quot; unique_id=&quot;13157&quot;&gt;&lt;property id=&quot;20148&quot; value=&quot;5&quot;/&gt;&lt;property id=&quot;20300&quot; value=&quot;Slide 11 - &amp;quot;Posse Comitatus Act&amp;#x0D;&amp;#x0A;18 U.S.C. 1385&amp;quot;&quot;/&gt;&lt;property id=&quot;20307&quot; value=&quot;333&quot;/&gt;&lt;/object&gt;&lt;object type=&quot;3&quot; unique_id=&quot;13158&quot;&gt;&lt;property id=&quot;20148&quot; value=&quot;5&quot;/&gt;&lt;property id=&quot;20300&quot; value=&quot;Slide 12 - &amp;quot;Exceptions&amp;quot;&quot;/&gt;&lt;property id=&quot;20307&quot; value=&quot;334&quot;/&gt;&lt;/object&gt;&lt;object type=&quot;3&quot; unique_id=&quot;13159&quot;&gt;&lt;property id=&quot;20148&quot; value=&quot;5&quot;/&gt;&lt;property id=&quot;20300&quot; value=&quot;Slide 13 - &amp;quot;Exceptions&amp;quot;&quot;/&gt;&lt;property id=&quot;20307&quot; value=&quot;335&quot;/&gt;&lt;/object&gt;&lt;object type=&quot;3&quot; unique_id=&quot;13160&quot;&gt;&lt;property id=&quot;20148&quot; value=&quot;5&quot;/&gt;&lt;property id=&quot;20300&quot; value=&quot;Slide 14 - &amp;quot;Exceptions&amp;quot;&quot;/&gt;&lt;property id=&quot;20307&quot; value=&quot;336&quot;/&gt;&lt;/object&gt;&lt;object type=&quot;3&quot; unique_id=&quot;13161&quot;&gt;&lt;property id=&quot;20148&quot; value=&quot;5&quot;/&gt;&lt;property id=&quot;20300&quot; value=&quot;Slide 15 - &amp;quot;Army or Air Force&amp;quot;&quot;/&gt;&lt;property id=&quot;20307&quot; value=&quot;337&quot;/&gt;&lt;/object&gt;&lt;object type=&quot;3&quot; unique_id=&quot;13163&quot;&gt;&lt;property id=&quot;20148&quot; value=&quot;5&quot;/&gt;&lt;property id=&quot;20300&quot; value=&quot;Slide 16 - &amp;quot;Army or Air Force&amp;quot;&quot;/&gt;&lt;property id=&quot;20307&quot; value=&quot;338&quot;/&gt;&lt;/object&gt;&lt;object type=&quot;3&quot; unique_id=&quot;13164&quot;&gt;&lt;property id=&quot;20148&quot; value=&quot;5&quot;/&gt;&lt;property id=&quot;20300&quot; value=&quot;Slide 39&quot;/&gt;&lt;property id=&quot;20307&quot; value=&quot;361&quot;/&gt;&lt;/object&gt;&lt;object type=&quot;3&quot; unique_id=&quot;13165&quot;&gt;&lt;property id=&quot;20148&quot; value=&quot;5&quot;/&gt;&lt;property id=&quot;20300&quot; value=&quot;Slide 21&quot;/&gt;&lt;property id=&quot;20307&quot; value=&quot;362&quot;/&gt;&lt;/object&gt;&lt;object type=&quot;3&quot; unique_id=&quot;13168&quot;&gt;&lt;property id=&quot;20148&quot; value=&quot;5&quot;/&gt;&lt;property id=&quot;20300&quot; value=&quot;Slide 22 - &amp;quot;DoDD 3025.18&amp;quot;&quot;/&gt;&lt;property id=&quot;20307&quot; value=&quot;344&quot;/&gt;&lt;/object&gt;&lt;object type=&quot;3&quot; unique_id=&quot;13169&quot;&gt;&lt;property id=&quot;20148&quot; value=&quot;5&quot;/&gt;&lt;property id=&quot;20300&quot; value=&quot;Slide 23&quot;/&gt;&lt;property id=&quot;20307&quot; value=&quot;345&quot;/&gt;&lt;/object&gt;&lt;object type=&quot;3&quot; unique_id=&quot;13170&quot;&gt;&lt;property id=&quot;20148&quot; value=&quot;5&quot;/&gt;&lt;property id=&quot;20300&quot; value=&quot;Slide 24 - &amp;quot;DoDI 3025.21 – &amp;#x0D;&amp;#x0A;Direct Assistance&amp;quot;&quot;/&gt;&lt;property id=&quot;20307&quot; value=&quot;346&quot;/&gt;&lt;/object&gt;&lt;object type=&quot;3&quot; unique_id=&quot;13171&quot;&gt;&lt;property id=&quot;20148&quot; value=&quot;5&quot;/&gt;&lt;property id=&quot;20300&quot; value=&quot;Slide 25 - &amp;quot;Indirect Assistance&amp;quot;&quot;/&gt;&lt;property id=&quot;20307&quot; value=&quot;347&quot;/&gt;&lt;/object&gt;&lt;object type=&quot;3&quot; unique_id=&quot;13172&quot;&gt;&lt;property id=&quot;20148&quot; value=&quot;5&quot;/&gt;&lt;property id=&quot;20300&quot; value=&quot;Slide 26&quot;/&gt;&lt;property id=&quot;20307&quot; value=&quot;348&quot;/&gt;&lt;/object&gt;&lt;object type=&quot;3&quot; unique_id=&quot;13173&quot;&gt;&lt;property id=&quot;20148&quot; value=&quot;5&quot;/&gt;&lt;property id=&quot;20300&quot; value=&quot;Slide 27&quot;/&gt;&lt;property id=&quot;20307&quot; value=&quot;349&quot;/&gt;&lt;/object&gt;&lt;object type=&quot;3&quot; unique_id=&quot;13174&quot;&gt;&lt;property id=&quot;20148&quot; value=&quot;5&quot;/&gt;&lt;property id=&quot;20300&quot; value=&quot;Slide 28 - &amp;quot;Civil Disturbances&amp;quot;&quot;/&gt;&lt;property id=&quot;20307&quot; value=&quot;350&quot;/&gt;&lt;/object&gt;&lt;object type=&quot;3&quot; unique_id=&quot;13175&quot;&gt;&lt;property id=&quot;20148&quot; value=&quot;5&quot;/&gt;&lt;property id=&quot;20300&quot; value=&quot;Slide 29&quot;/&gt;&lt;property id=&quot;20307&quot; value=&quot;351&quot;/&gt;&lt;/object&gt;&lt;object type=&quot;3&quot; unique_id=&quot;13176&quot;&gt;&lt;property id=&quot;20148&quot; value=&quot;5&quot;/&gt;&lt;property id=&quot;20300&quot; value=&quot;Slide 30&quot;/&gt;&lt;property id=&quot;20307&quot; value=&quot;352&quot;/&gt;&lt;/object&gt;&lt;object type=&quot;3&quot; unique_id=&quot;13177&quot;&gt;&lt;property id=&quot;20148&quot; value=&quot;5&quot;/&gt;&lt;property id=&quot;20300&quot; value=&quot;Slide 31&quot;/&gt;&lt;property id=&quot;20307&quot; value=&quot;353&quot;/&gt;&lt;/object&gt;&lt;object type=&quot;3&quot; unique_id=&quot;13178&quot;&gt;&lt;property id=&quot;20148&quot; value=&quot;5&quot;/&gt;&lt;property id=&quot;20300&quot; value=&quot;Slide 32&quot;/&gt;&lt;property id=&quot;20307&quot; value=&quot;354&quot;/&gt;&lt;/object&gt;&lt;object type=&quot;3&quot; unique_id=&quot;13179&quot;&gt;&lt;property id=&quot;20148&quot; value=&quot;5&quot;/&gt;&lt;property id=&quot;20300&quot; value=&quot;Slide 33 - &amp;quot;DISASTER/EMERGENCY&amp;quot;&quot;/&gt;&lt;property id=&quot;20307&quot; value=&quot;355&quot;/&gt;&lt;/object&gt;&lt;object type=&quot;3&quot; unique_id=&quot;13181&quot;&gt;&lt;property id=&quot;20148&quot; value=&quot;5&quot;/&gt;&lt;property id=&quot;20300&quot; value=&quot;Slide 34 - &amp;quot;Types of Support&amp;quot;&quot;/&gt;&lt;property id=&quot;20307&quot; value=&quot;357&quot;/&gt;&lt;/object&gt;&lt;object type=&quot;3&quot; unique_id=&quot;13182&quot;&gt;&lt;property id=&quot;20148&quot; value=&quot;5&quot;/&gt;&lt;property id=&quot;20300&quot; value=&quot;Slide 35 - &amp;quot;Immediate Response Authority&amp;quot;&quot;/&gt;&lt;property id=&quot;20307&quot; value=&quot;358&quot;/&gt;&lt;/object&gt;&lt;object type=&quot;3&quot; unique_id=&quot;13183&quot;&gt;&lt;property id=&quot;20148&quot; value=&quot;5&quot;/&gt;&lt;property id=&quot;20300&quot; value=&quot;Slide 36 - &amp;quot;Immediate Response Authority&amp;quot;&quot;/&gt;&lt;property id=&quot;20307&quot; value=&quot;359&quot;/&gt;&lt;/object&gt;&lt;object type=&quot;3&quot; unique_id=&quot;13184&quot;&gt;&lt;property id=&quot;20148&quot; value=&quot;5&quot;/&gt;&lt;property id=&quot;20300&quot; value=&quot;Slide 37 - &amp;quot;Immediate Response Authority&amp;quot;&quot;/&gt;&lt;property id=&quot;20307&quot; value=&quot;360&quot;/&gt;&lt;/object&gt;&lt;object type=&quot;3&quot; unique_id=&quot;13584&quot;&gt;&lt;property id=&quot;20148&quot; value=&quot;5&quot;/&gt;&lt;property id=&quot;20300&quot; value=&quot;Slide 1 - &amp;quot;Defense Support of &amp;#x0D;&amp;#x0A;Civil Authorities&amp;quot;&quot;/&gt;&lt;property id=&quot;20307&quot; value=&quot;323&quot;/&gt;&lt;/object&gt;&lt;object type=&quot;3&quot; unique_id=&quot;13585&quot;&gt;&lt;property id=&quot;20148&quot; value=&quot;5&quot;/&gt;&lt;property id=&quot;20300&quot; value=&quot;Slide 2 - &amp;quot;General Principles - &amp;#x0D;&amp;#x0A;DOMESTIC OPS&amp;quot;&quot;/&gt;&lt;property id=&quot;20307&quot; value=&quot;324&quot;/&gt;&lt;/object&gt;&lt;object type=&quot;3&quot; unique_id=&quot;13586&quot;&gt;&lt;property id=&quot;20148&quot; value=&quot;5&quot;/&gt;&lt;property id=&quot;20300&quot; value=&quot;Slide 3 - &amp;quot;DoD’s VIEW&amp;quot;&quot;/&gt;&lt;property id=&quot;20307&quot; value=&quot;325&quot;/&gt;&lt;/object&gt;&lt;object type=&quot;3&quot; unique_id=&quot;13587&quot;&gt;&lt;property id=&quot;20148&quot; value=&quot;5&quot;/&gt;&lt;property id=&quot;20300&quot; value=&quot;Slide 4 - &amp;quot;Definition&amp;quot;&quot;/&gt;&lt;property id=&quot;20307&quot; value=&quot;326&quot;/&gt;&lt;/object&gt;&lt;object type=&quot;3&quot; unique_id=&quot;13588&quot;&gt;&lt;property id=&quot;20148&quot; value=&quot;5&quot;/&gt;&lt;property id=&quot;20300&quot; value=&quot;Slide 5 - &amp;quot;Definition&amp;quot;&quot;/&gt;&lt;property id=&quot;20307&quot; value=&quot;327&quot;/&gt;&lt;/object&gt;&lt;object type=&quot;3&quot; unique_id=&quot;13589&quot;&gt;&lt;property id=&quot;20148&quot; value=&quot;5&quot;/&gt;&lt;property id=&quot;20300&quot; value=&quot;Slide 6 - &amp;quot;DoD Lead, Support, Enable&amp;quot;&quot;/&gt;&lt;property id=&quot;20307&quot; value=&quot;328&quot;/&gt;&lt;/object&gt;&lt;object type=&quot;3&quot; unique_id=&quot;13590&quot;&gt;&lt;property id=&quot;20148&quot; value=&quot;5&quot;/&gt;&lt;property id=&quot;20300&quot; value=&quot;Slide 7&quot;/&gt;&lt;property id=&quot;20307&quot; value=&quot;329&quot;/&gt;&lt;/object&gt;&lt;object type=&quot;3&quot; unique_id=&quot;13591&quot;&gt;&lt;property id=&quot;20148&quot; value=&quot;5&quot;/&gt;&lt;property id=&quot;20300&quot; value=&quot;Slide 8&quot;/&gt;&lt;property id=&quot;20307&quot; value=&quot;330&quot;/&gt;&lt;/object&gt;&lt;object type=&quot;3&quot; unique_id=&quot;13592&quot;&gt;&lt;property id=&quot;20148&quot; value=&quot;5&quot;/&gt;&lt;property id=&quot;20300&quot; value=&quot;Slide 17 - &amp;quot;Navy, Marine Corps?&amp;quot;&quot;/&gt;&lt;property id=&quot;20307&quot; value=&quot;339&quot;/&gt;&lt;/object&gt;&lt;object type=&quot;3&quot; unique_id=&quot;13593&quot;&gt;&lt;property id=&quot;20148&quot; value=&quot;5&quot;/&gt;&lt;property id=&quot;20300&quot; value=&quot;Slide 18 - &amp;quot;Posse Comitatus to Execute the Laws?&amp;quot;&quot;/&gt;&lt;property id=&quot;20307&quot; value=&quot;340&quot;/&gt;&lt;/object&gt;&lt;object type=&quot;3&quot; unique_id=&quot;13594&quot;&gt;&lt;property id=&quot;20148&quot; value=&quot;5&quot;/&gt;&lt;property id=&quot;20300&quot; value=&quot;Slide 19 - &amp;quot;Posse Comitatus Act&amp;quot;&quot;/&gt;&lt;property id=&quot;20307&quot; value=&quot;341&quot;/&gt;&lt;/object&gt;&lt;object type=&quot;3&quot; unique_id=&quot;13595&quot;&gt;&lt;property id=&quot;20148&quot; value=&quot;5&quot;/&gt;&lt;property id=&quot;20300&quot; value=&quot;Slide 20 - &amp;quot;Posse Comitatus Act&amp;quot;&quot;/&gt;&lt;property id=&quot;20307&quot; value=&quot;342&quot;/&gt;&lt;/object&gt;&lt;object type=&quot;3&quot; unique_id=&quot;13761&quot;&gt;&lt;property id=&quot;20148&quot; value=&quot;5&quot;/&gt;&lt;property id=&quot;20300&quot; value=&quot;Slide 38 - &amp;quot;Key Takeaways&amp;quot;&quot;/&gt;&lt;property id=&quot;20307&quot; value=&quot;364&quot;/&gt;&lt;/object&gt;&lt;/object&gt;&lt;/object&gt;&lt;/database&gt;"/>
  <p:tag name="SECTOMILLISECCONVERTED" val="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nded">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owerPoint" ma:contentTypeID="0x0101004F2E9520BE5AE646A5362C66FFFE762E" ma:contentTypeVersion="4" ma:contentTypeDescription="Create a new PowerPoint." ma:contentTypeScope="" ma:versionID="e4c8f51bcfe4c1fb5367063b91a1ddf8">
  <xsd:schema xmlns:xsd="http://www.w3.org/2001/XMLSchema" xmlns:p="http://schemas.microsoft.com/office/2006/metadata/properties" targetNamespace="http://schemas.microsoft.com/office/2006/metadata/properties" ma:root="true" ma:fieldsID="95b40839154e59fb1127ad52494360b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B40E16A6-F0FF-4D6E-AFF6-6B7A590139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AA918256-D174-4405-945D-78C15211A996}">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CE832C6A-0516-4DDD-81DD-C57913F4244D}">
  <ds:schemaRefs>
    <ds:schemaRef ds:uri="http://schemas.microsoft.com/sharepoint/v3/contenttype/forms"/>
  </ds:schemaRefs>
</ds:datastoreItem>
</file>

<file path=customXml/itemProps4.xml><?xml version="1.0" encoding="utf-8"?>
<ds:datastoreItem xmlns:ds="http://schemas.openxmlformats.org/officeDocument/2006/customXml" ds:itemID="{542E06B9-EB57-40BA-910F-42FA02A7DC7C}">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11995</TotalTime>
  <Words>4969</Words>
  <Application>Microsoft Office PowerPoint</Application>
  <PresentationFormat>Widescreen</PresentationFormat>
  <Paragraphs>403</Paragraphs>
  <Slides>40</Slides>
  <Notes>38</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40</vt:i4>
      </vt:variant>
    </vt:vector>
  </HeadingPairs>
  <TitlesOfParts>
    <vt:vector size="51" baseType="lpstr">
      <vt:lpstr>Arial</vt:lpstr>
      <vt:lpstr>Calibri</vt:lpstr>
      <vt:lpstr>Calibri Light</vt:lpstr>
      <vt:lpstr>Corbel</vt:lpstr>
      <vt:lpstr>Helvetica</vt:lpstr>
      <vt:lpstr>Times New Roman</vt:lpstr>
      <vt:lpstr>TimesNewRomanPSMT</vt:lpstr>
      <vt:lpstr>Wingdings</vt:lpstr>
      <vt:lpstr>Wingdings 3</vt:lpstr>
      <vt:lpstr>Custom Design</vt:lpstr>
      <vt:lpstr>Banded</vt:lpstr>
      <vt:lpstr>Army STANDARD TRAINING PACKAGE </vt:lpstr>
      <vt:lpstr>Defense Support of  Civil Authorities (DSCA)</vt:lpstr>
      <vt:lpstr>General Principles DSCA</vt:lpstr>
      <vt:lpstr>DoD’s VIEW</vt:lpstr>
      <vt:lpstr>Definition</vt:lpstr>
      <vt:lpstr>Definition</vt:lpstr>
      <vt:lpstr>DoD Lead, Support, Enable</vt:lpstr>
      <vt:lpstr>National Response Framework (NRF)</vt:lpstr>
      <vt:lpstr>PowerPoint Presentation</vt:lpstr>
      <vt:lpstr>Defense Coordination Officers and FEMA Regions </vt:lpstr>
      <vt:lpstr>POSSE COMITATUS ACT</vt:lpstr>
      <vt:lpstr>Posse Comitatus Act 18 U.S.C. § 1385</vt:lpstr>
      <vt:lpstr>Exceptions</vt:lpstr>
      <vt:lpstr>Exceptions</vt:lpstr>
      <vt:lpstr>Exceptions</vt:lpstr>
      <vt:lpstr>APPLICATION</vt:lpstr>
      <vt:lpstr>Army or Air Force</vt:lpstr>
      <vt:lpstr>Navy, Marine Corps?</vt:lpstr>
      <vt:lpstr>Posse Comitatus to Execute the Laws?</vt:lpstr>
      <vt:lpstr>Posse Comitatus Act</vt:lpstr>
      <vt:lpstr>Posse Comitatus Act</vt:lpstr>
      <vt:lpstr>PowerPoint Presentation</vt:lpstr>
      <vt:lpstr>DoDD 3025.18</vt:lpstr>
      <vt:lpstr>PowerPoint Presentation</vt:lpstr>
      <vt:lpstr>DoDI 3025.21 –  Direct Assistance</vt:lpstr>
      <vt:lpstr>Indirect Assistance</vt:lpstr>
      <vt:lpstr>Support to Law  Enforcement FUNDING </vt:lpstr>
      <vt:lpstr>PowerPoint Presentation</vt:lpstr>
      <vt:lpstr>Civil Disturbances</vt:lpstr>
      <vt:lpstr>PowerPoint Presentation</vt:lpstr>
      <vt:lpstr>PowerPoint Presentation</vt:lpstr>
      <vt:lpstr>DoD Response to Civil Disturbances</vt:lpstr>
      <vt:lpstr>PowerPoint Presentation</vt:lpstr>
      <vt:lpstr>DISASTER/EMERGENCY</vt:lpstr>
      <vt:lpstr>Types of Support</vt:lpstr>
      <vt:lpstr>Immediate Response Authority</vt:lpstr>
      <vt:lpstr>Immediate Response Authority</vt:lpstr>
      <vt:lpstr>Immediate Response Authority</vt:lpstr>
      <vt:lpstr>Key Takeaways</vt:lpstr>
      <vt:lpstr>PowerPoint Presentation</vt:lpstr>
    </vt:vector>
  </TitlesOfParts>
  <Company>HQDA, 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Command Investigations</dc:title>
  <dc:creator>Shelly Mullins</dc:creator>
  <cp:lastModifiedBy>Beaver, Elijah T MAJ USARMY NG ALARNG (USA)</cp:lastModifiedBy>
  <cp:revision>479</cp:revision>
  <dcterms:created xsi:type="dcterms:W3CDTF">2007-04-19T19:59:53Z</dcterms:created>
  <dcterms:modified xsi:type="dcterms:W3CDTF">2024-10-21T15:24:50Z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Gonzalez, Humberto J CTR US USA</vt:lpwstr>
  </property>
  <property fmtid="{D5CDD505-2E9C-101B-9397-08002B2CF9AE}" pid="3" name="xd_Signature">
    <vt:lpwstr/>
  </property>
  <property fmtid="{D5CDD505-2E9C-101B-9397-08002B2CF9AE}" pid="4" name="TemplateUrl">
    <vt:lpwstr/>
  </property>
  <property fmtid="{D5CDD505-2E9C-101B-9397-08002B2CF9AE}" pid="5" name="display_urn:schemas-microsoft-com:office:office#Author">
    <vt:lpwstr>Gonzalez, Humberto J CTR US USA</vt:lpwstr>
  </property>
  <property fmtid="{D5CDD505-2E9C-101B-9397-08002B2CF9AE}" pid="6" name="xd_ProgID">
    <vt:lpwstr/>
  </property>
  <property fmtid="{D5CDD505-2E9C-101B-9397-08002B2CF9AE}" pid="7" name="ContentTypeId">
    <vt:lpwstr>0x01010015E5C86646EFF347AADD3134BA81A9CE</vt:lpwstr>
  </property>
  <property fmtid="{D5CDD505-2E9C-101B-9397-08002B2CF9AE}" pid="8" name="_SourceUrl">
    <vt:lpwstr/>
  </property>
</Properties>
</file>